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74"/>
  </p:notesMasterIdLst>
  <p:sldIdLst>
    <p:sldId id="256" r:id="rId2"/>
    <p:sldId id="369" r:id="rId3"/>
    <p:sldId id="360" r:id="rId4"/>
    <p:sldId id="345" r:id="rId5"/>
    <p:sldId id="361" r:id="rId6"/>
    <p:sldId id="362" r:id="rId7"/>
    <p:sldId id="363" r:id="rId8"/>
    <p:sldId id="366" r:id="rId9"/>
    <p:sldId id="365" r:id="rId10"/>
    <p:sldId id="367" r:id="rId11"/>
    <p:sldId id="344" r:id="rId12"/>
    <p:sldId id="357" r:id="rId13"/>
    <p:sldId id="358" r:id="rId14"/>
    <p:sldId id="359" r:id="rId15"/>
    <p:sldId id="356" r:id="rId16"/>
    <p:sldId id="346" r:id="rId17"/>
    <p:sldId id="326" r:id="rId18"/>
    <p:sldId id="327" r:id="rId19"/>
    <p:sldId id="288" r:id="rId20"/>
    <p:sldId id="293" r:id="rId21"/>
    <p:sldId id="289" r:id="rId22"/>
    <p:sldId id="292" r:id="rId23"/>
    <p:sldId id="290" r:id="rId24"/>
    <p:sldId id="291" r:id="rId25"/>
    <p:sldId id="305" r:id="rId26"/>
    <p:sldId id="268" r:id="rId27"/>
    <p:sldId id="265" r:id="rId28"/>
    <p:sldId id="266" r:id="rId29"/>
    <p:sldId id="267" r:id="rId30"/>
    <p:sldId id="298" r:id="rId31"/>
    <p:sldId id="299" r:id="rId32"/>
    <p:sldId id="332" r:id="rId33"/>
    <p:sldId id="329" r:id="rId34"/>
    <p:sldId id="335" r:id="rId35"/>
    <p:sldId id="336" r:id="rId36"/>
    <p:sldId id="294" r:id="rId37"/>
    <p:sldId id="300" r:id="rId38"/>
    <p:sldId id="296" r:id="rId39"/>
    <p:sldId id="303" r:id="rId40"/>
    <p:sldId id="307" r:id="rId41"/>
    <p:sldId id="308" r:id="rId42"/>
    <p:sldId id="334" r:id="rId43"/>
    <p:sldId id="309" r:id="rId44"/>
    <p:sldId id="310" r:id="rId45"/>
    <p:sldId id="354" r:id="rId46"/>
    <p:sldId id="331" r:id="rId47"/>
    <p:sldId id="337" r:id="rId48"/>
    <p:sldId id="311" r:id="rId49"/>
    <p:sldId id="312" r:id="rId50"/>
    <p:sldId id="315" r:id="rId51"/>
    <p:sldId id="351" r:id="rId52"/>
    <p:sldId id="352" r:id="rId53"/>
    <p:sldId id="313" r:id="rId54"/>
    <p:sldId id="314" r:id="rId55"/>
    <p:sldId id="350" r:id="rId56"/>
    <p:sldId id="321" r:id="rId57"/>
    <p:sldId id="316" r:id="rId58"/>
    <p:sldId id="317" r:id="rId59"/>
    <p:sldId id="318" r:id="rId60"/>
    <p:sldId id="355" r:id="rId61"/>
    <p:sldId id="319" r:id="rId62"/>
    <p:sldId id="320" r:id="rId63"/>
    <p:sldId id="330" r:id="rId64"/>
    <p:sldId id="333" r:id="rId65"/>
    <p:sldId id="347" r:id="rId66"/>
    <p:sldId id="348" r:id="rId67"/>
    <p:sldId id="349" r:id="rId68"/>
    <p:sldId id="322" r:id="rId69"/>
    <p:sldId id="323" r:id="rId70"/>
    <p:sldId id="324" r:id="rId71"/>
    <p:sldId id="325" r:id="rId72"/>
    <p:sldId id="368" r:id="rId7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94660"/>
  </p:normalViewPr>
  <p:slideViewPr>
    <p:cSldViewPr>
      <p:cViewPr varScale="1">
        <p:scale>
          <a:sx n="105" d="100"/>
          <a:sy n="105" d="100"/>
        </p:scale>
        <p:origin x="17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060DC887-B5A3-4744-8580-169368BF93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6FF8A592-2AC5-4490-B116-4C7540106E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332A059-52F5-4100-B1FD-E4352C3B13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9989" name="Rectangle 5">
            <a:extLst>
              <a:ext uri="{FF2B5EF4-FFF2-40B4-BE49-F238E27FC236}">
                <a16:creationId xmlns:a16="http://schemas.microsoft.com/office/drawing/2014/main" id="{399071A8-F8E9-408F-9BF6-047E9012567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/>
              <a:t>Mintaszöveg szerkesztése</a:t>
            </a:r>
          </a:p>
          <a:p>
            <a:pPr lvl="1"/>
            <a:r>
              <a:rPr lang="hu-HU" altLang="hu-HU" noProof="0"/>
              <a:t>Második szint</a:t>
            </a:r>
          </a:p>
          <a:p>
            <a:pPr lvl="2"/>
            <a:r>
              <a:rPr lang="hu-HU" altLang="hu-HU" noProof="0"/>
              <a:t>Harmadik szint</a:t>
            </a:r>
          </a:p>
          <a:p>
            <a:pPr lvl="3"/>
            <a:r>
              <a:rPr lang="hu-HU" altLang="hu-HU" noProof="0"/>
              <a:t>Negyedik szint</a:t>
            </a:r>
          </a:p>
          <a:p>
            <a:pPr lvl="4"/>
            <a:r>
              <a:rPr lang="hu-HU" altLang="hu-HU" noProof="0"/>
              <a:t>Ötödik szint</a:t>
            </a:r>
          </a:p>
        </p:txBody>
      </p:sp>
      <p:sp>
        <p:nvSpPr>
          <p:cNvPr id="169990" name="Rectangle 6">
            <a:extLst>
              <a:ext uri="{FF2B5EF4-FFF2-40B4-BE49-F238E27FC236}">
                <a16:creationId xmlns:a16="http://schemas.microsoft.com/office/drawing/2014/main" id="{CA0FF00A-957C-442E-AD7A-F613E45621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69991" name="Rectangle 7">
            <a:extLst>
              <a:ext uri="{FF2B5EF4-FFF2-40B4-BE49-F238E27FC236}">
                <a16:creationId xmlns:a16="http://schemas.microsoft.com/office/drawing/2014/main" id="{8934922D-95EB-4E23-B4CA-6A557C37EA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A11659-E715-4ED8-8F72-CF56836EB4BA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DCFABA3-38B5-4BB4-97B7-83886C1B6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C2485B-49D5-4757-A57B-D77D0BF0DAD8}" type="slidenum">
              <a:rPr lang="hu-HU" altLang="hu-HU"/>
              <a:pPr/>
              <a:t>16</a:t>
            </a:fld>
            <a:endParaRPr lang="hu-HU" altLang="hu-HU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4F6CEED-C47C-42B4-8586-50A15CC0F7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B2C67A9-47C5-45B4-B568-AA44BE210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72CC39E-0537-4917-8D0E-C609B72EA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4B79C9-AFD3-4C09-B0BB-8A612D5DBA04}" type="slidenum">
              <a:rPr lang="hu-HU" altLang="hu-HU"/>
              <a:pPr/>
              <a:t>45</a:t>
            </a:fld>
            <a:endParaRPr lang="hu-HU" altLang="hu-HU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BBDEF83-5CAB-407B-825B-6283BC03D9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ED415B30-B6FB-458A-A01A-5D76B799EA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C6552-B867-4386-A85C-51F2BB16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9BEF4-AF6E-4552-BF39-97A87CAD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F4A0-6672-4BEA-B93E-C13D9EF5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18639-50FD-4A5C-9161-DB47D85865D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546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A3EDF-2F73-471A-869D-7746FF1E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F0EAA3-26BA-46D8-AA1F-783A5913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8EFA2E-5549-45B1-ACE7-28C86767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75C1D-90A0-4DDE-8B49-7FBBE93E4DA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792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5A4F2-F8A9-4742-827C-ED8EC16F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EBA46-F3CE-4E01-89CB-C19BE955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88B2E-0922-4AA3-8574-4C8475CB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B0C11-8DBB-4359-87C3-B215C56554C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958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80AD3414-FCB2-4187-A555-9C99E52B76D7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B04A87C6-6F53-472E-A80E-E4E6EF8F9B33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CB2CB3-FE9A-4C0D-815B-6D4288FB28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F016E6-FCE3-44A5-B6EB-44E779D3ED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B08AF0-B3C5-4421-9663-3FD22E73AB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5882FFD-3389-4F5D-BD99-6A0713FBF7A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463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25EE-A33F-4453-9DBA-84347C76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0879-FAD7-4320-90D0-1B0A86C5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9016A-E842-4B31-884E-69CC62A3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1AA48-8D5A-4780-83A5-7695CBFAA7A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22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098A38F4-79FA-4C0A-87B3-4F8A727B5D86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88F40E89-13AB-47E7-A41B-B6D97D9A0D2D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200FD5E-4DF3-47F6-B679-BF01053272A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F13D7D-31B3-46D6-805D-1EEDA9DDD4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ED305A-CFE6-465F-9F9C-749CE51DE29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50F4FD1-CAA3-4F47-86A9-F624339CB19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9356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C24651F9-CA33-47B1-83EF-769F022AA39E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42C4AB6B-D3B9-4176-893A-8FDC24829D2F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86CD80B-FC1D-46E5-8CDF-CAFCCC7E9C5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C781845-8C90-4803-957F-E6E109952AB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4AB3B-72A2-4F64-A5AA-E74DDDDF02B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F50985BF-9474-4446-81DA-4829204FB7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63813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86B1A-E94D-4AB4-81A2-395D8910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81671-5B89-4217-AE73-8B764CE1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6152-FBE0-4770-AF46-57341C88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051EA-DC44-46A4-A16F-2431BFD906D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21926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03A5-5955-4082-9433-F42CBD24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54317-78AA-4F85-972A-839ECA97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7EBA3-5E14-44B1-B2D3-5F23CC7C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4FA40-E49A-4C7B-8808-F82CE473D98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852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B7074-B955-4E69-ADB3-07F8A7E0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02DDC-D843-4007-94B3-D3F47D29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1F638-FD8C-4738-B6D0-AC775098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16731-103A-4BC0-908B-47AE2660982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3014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2099-332F-4ACC-9DAA-BB48C26C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97D70-E61E-4582-BE12-94025859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9BEF3-E0E4-4E0B-81E9-657520EE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8FEB0-FC07-4C61-851A-EA6A60C68BB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2662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AF9616-60C2-4990-9CCF-A37ADD99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9FE3ED-04C2-425E-8DD9-83A8AC78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C94D99-FF5A-4B43-84E3-7CEFF003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06BBF-CA6B-4DE1-9301-494DF5DC889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785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85F54B-FF62-43A1-8D92-CCD6D8E7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0B1DD-A657-4204-AD45-841A6E21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107D9D-393E-470B-A4AA-5ACE3A7D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6BDE2-C041-4E2D-A4CB-A0581699F1B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0201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1DBA73-D27C-4682-BA3D-AC313BAF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B414C4-745F-4CD0-8C2A-D8F4329F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85CF86-BFA9-4DB3-9432-8F80ABA1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53667-7BB4-4DD8-8D6E-BDBAA42FB6F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599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4543D0-ACE1-496D-B986-AEAFFD6B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A5D351-8D7A-405D-8D27-42B410B3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3C47EB-2C32-4544-9C5E-45A382C4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E0542-5C18-4536-A75E-97598B5F42D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828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1B9A47-5AAA-4D48-88CE-272E5A2B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D64508-F844-4AA7-92F3-8F9FA9D4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E257EF-64EE-40A5-8F2A-74A08768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B8E3D-7584-4E8E-9AF9-8AF6817F73A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970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E816DC-DA9D-4410-A664-A56567C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57B14A-0F33-4CA5-948F-AE393694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C6422D-A0B5-4C05-BEF9-57DABC3D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6FEE1-5B8D-4F9E-B18D-09E1D4C9C5F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1505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3606D29A-AD3C-4A90-B212-505C9D59BA14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1A4E64-600F-47F3-A51D-489D0B78E7CE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1CFD01-C0FB-4040-BAA1-B525D8FC28DC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FC2F59-5BD2-4E12-A0E2-4E2DD205E95F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6C470A-E602-418C-A54D-FD1AD0466B87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77B9E-AB3D-47B8-963A-E451A31B0AF3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B74427D6-B196-45BD-9BE1-D0DDE5281E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424AE0EF-4B8E-48C5-BAF4-80469606C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699E7-50F9-42D9-A16B-656362AEB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115EA-325B-4186-AAA2-B8EEC6D79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E933F-8BCF-47DC-B212-E788C7C69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89A46955-740D-4715-AFAC-D0AF81620555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70" r:id="rId12"/>
    <p:sldLayoutId id="2147483767" r:id="rId13"/>
    <p:sldLayoutId id="2147483771" r:id="rId14"/>
    <p:sldLayoutId id="2147483772" r:id="rId15"/>
    <p:sldLayoutId id="2147483768" r:id="rId16"/>
    <p:sldLayoutId id="2147483769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d.hu/Ezt_most_lekopog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we0yuDRh1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rCsSdibW5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d-FPbRD3f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1Tn8z4jxoms" TargetMode="External"/><Relationship Id="rId1" Type="http://schemas.openxmlformats.org/officeDocument/2006/relationships/video" Target="https://www.youtube.com/embed/arCsSdibW5s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terebess.hu/keletkultinfo/nyar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hu/Ezt_most_lekopogom" TargetMode="External"/><Relationship Id="rId2" Type="http://schemas.openxmlformats.org/officeDocument/2006/relationships/hyperlink" Target="https://www.thesprucepets.com/black-cat-folklore-55444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stroyer.ru/hu/furniture/what-it-beats-at-superstitions-and-observations-what-to-do-with-a-broken-mirror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ECAEF8A-915F-4398-AAF8-F783A55C2E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r>
              <a:rPr lang="hu-HU" altLang="hu-HU" sz="4800" b="1" dirty="0"/>
              <a:t>Sámánizmus és népvallás</a:t>
            </a:r>
            <a:br>
              <a:rPr lang="hu-HU" altLang="hu-HU" sz="5600" b="1" dirty="0"/>
            </a:br>
            <a:r>
              <a:rPr lang="hu-HU" altLang="hu-HU" sz="3600" b="1" dirty="0"/>
              <a:t>Bevezetés, velünk élő sámánizmus</a:t>
            </a:r>
            <a:endParaRPr lang="en-US" altLang="hu-HU" sz="3600" b="1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0273293-1BBD-449D-9327-A9B55261DC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hu-HU" altLang="hu-HU" dirty="0"/>
              <a:t>Birtalan Ágnes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hu-HU" altLang="hu-HU" dirty="0"/>
              <a:t>Mongol és belső-ázsiai tanszék (2024)</a:t>
            </a:r>
            <a:endParaRPr lang="en-US" altLang="hu-HU" dirty="0"/>
          </a:p>
        </p:txBody>
      </p:sp>
    </p:spTree>
  </p:cSld>
  <p:clrMapOvr>
    <a:masterClrMapping/>
  </p:clrMapOvr>
  <p:transition spd="slow" advTm="1972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>
            <a:extLst>
              <a:ext uri="{FF2B5EF4-FFF2-40B4-BE49-F238E27FC236}">
                <a16:creationId xmlns:a16="http://schemas.microsoft.com/office/drawing/2014/main" id="{EB5A8B99-7D30-4800-812F-1118EF4E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52438"/>
            <a:ext cx="7904162" cy="1400175"/>
          </a:xfrm>
        </p:spPr>
        <p:txBody>
          <a:bodyPr/>
          <a:lstStyle/>
          <a:p>
            <a:r>
              <a:rPr lang="hu-HU" altLang="hu-HU" sz="2800" b="1" dirty="0"/>
              <a:t>Forrás: Hiedelmek</a:t>
            </a:r>
            <a:r>
              <a:rPr lang="hu-HU" altLang="hu-HU" sz="2800" dirty="0"/>
              <a:t>. </a:t>
            </a:r>
            <a:r>
              <a:rPr lang="hu-HU" altLang="hu-HU" sz="2400" dirty="0">
                <a:hlinkClick r:id="rId2"/>
              </a:rPr>
              <a:t>https://www.rd.hu/Ezt_most_lekopogom</a:t>
            </a:r>
            <a:r>
              <a:rPr lang="hu-HU" altLang="hu-HU" sz="2400" dirty="0"/>
              <a:t> (2023.02.14)</a:t>
            </a:r>
            <a:endParaRPr lang="en-GB" altLang="hu-HU" sz="2400" dirty="0"/>
          </a:p>
        </p:txBody>
      </p:sp>
      <p:sp>
        <p:nvSpPr>
          <p:cNvPr id="14339" name="Tartalom helye 2">
            <a:extLst>
              <a:ext uri="{FF2B5EF4-FFF2-40B4-BE49-F238E27FC236}">
                <a16:creationId xmlns:a16="http://schemas.microsoft.com/office/drawing/2014/main" id="{F513DFAB-E3CA-4852-ABFE-D37387796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1852613"/>
            <a:ext cx="8408292" cy="4672012"/>
          </a:xfrm>
        </p:spPr>
        <p:txBody>
          <a:bodyPr/>
          <a:lstStyle/>
          <a:p>
            <a:r>
              <a:rPr lang="hu-HU" altLang="hu-HU" sz="2200" b="1" dirty="0"/>
              <a:t>„A babonák között akad</a:t>
            </a:r>
            <a:r>
              <a:rPr lang="hu-HU" altLang="hu-HU" sz="2200" dirty="0"/>
              <a:t> jó néhány rendkívül különös. Aki például Törökországban éjszaka </a:t>
            </a:r>
            <a:r>
              <a:rPr lang="hu-HU" altLang="hu-HU" sz="2200" dirty="0" err="1"/>
              <a:t>rágózik</a:t>
            </a:r>
            <a:r>
              <a:rPr lang="hu-HU" altLang="hu-HU" sz="2200" dirty="0"/>
              <a:t>, az valójában a holtak húsát csócsálja. Olaszországban balszerencsét hoz, ha valaki apácával találkozik, Ukrajnában hasonlót gondolnak, de a papokról és kizárólag délelőtt. Aki Írországban a küszöbön kötöget, meghosszabbítja a telet, Norvégiában viszont, ha egy lány pulóvert köt a kedvesének, azt más karjába kergeti.</a:t>
            </a:r>
          </a:p>
          <a:p>
            <a:r>
              <a:rPr lang="hu-HU" altLang="hu-HU" sz="2200" dirty="0"/>
              <a:t>Még sorolhatnánk a különböző népek bizarr elképzeléseit. Belgiumban a mákszedés vonzza a villámokat. Litvániában a madárpiszok szerencsét hoz – kivéve, ha az ember vállára pottyan. Spanyolországban soha ne tegyük a kalapunkat az ágyra, hacsak nem papként adjuk fel az utolsó kenetet.”</a:t>
            </a:r>
          </a:p>
          <a:p>
            <a:endParaRPr lang="hu-HU" altLang="hu-HU" dirty="0"/>
          </a:p>
          <a:p>
            <a:endParaRPr lang="en-GB" alt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AA1BECE-9917-45F7-AB5D-0E4FE0865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15363" name="Picture 3" descr="sziklarajz dob">
            <a:extLst>
              <a:ext uri="{FF2B5EF4-FFF2-40B4-BE49-F238E27FC236}">
                <a16:creationId xmlns:a16="http://schemas.microsoft.com/office/drawing/2014/main" id="{9F628F4E-9721-43BE-83F9-D8D51C9CF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65188"/>
            <a:ext cx="7129463" cy="5713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we0yuDRh1U">
            <a:extLst>
              <a:ext uri="{FF2B5EF4-FFF2-40B4-BE49-F238E27FC236}">
                <a16:creationId xmlns:a16="http://schemas.microsoft.com/office/drawing/2014/main" id="{D9092B69-5BB6-4116-9897-CE6ACEFC9B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81075"/>
            <a:ext cx="85772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CsSdibW5s">
            <a:extLst>
              <a:ext uri="{FF2B5EF4-FFF2-40B4-BE49-F238E27FC236}">
                <a16:creationId xmlns:a16="http://schemas.microsoft.com/office/drawing/2014/main" id="{C397AAF6-F898-481C-97F4-027B1806BA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52513"/>
            <a:ext cx="88328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d-FPbRD3f0">
            <a:extLst>
              <a:ext uri="{FF2B5EF4-FFF2-40B4-BE49-F238E27FC236}">
                <a16:creationId xmlns:a16="http://schemas.microsoft.com/office/drawing/2014/main" id="{6D382A39-B3EC-4AE6-8DE0-F7742CAA8D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79500"/>
            <a:ext cx="87852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CsSdibW5s">
            <a:extLst>
              <a:ext uri="{FF2B5EF4-FFF2-40B4-BE49-F238E27FC236}">
                <a16:creationId xmlns:a16="http://schemas.microsoft.com/office/drawing/2014/main" id="{424A7723-CBD3-425C-BBCB-1FD40B0A9A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76250"/>
            <a:ext cx="49926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Tn8z4jxoms">
            <a:extLst>
              <a:ext uri="{FF2B5EF4-FFF2-40B4-BE49-F238E27FC236}">
                <a16:creationId xmlns:a16="http://schemas.microsoft.com/office/drawing/2014/main" id="{25664F14-CCC9-4F53-AD30-0F2E7B3D1BC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573463"/>
            <a:ext cx="52482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4330F67-03B8-4F2F-9C33-897FA8863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55613"/>
          </a:xfrm>
        </p:spPr>
        <p:txBody>
          <a:bodyPr/>
          <a:lstStyle/>
          <a:p>
            <a:endParaRPr lang="en-US" altLang="hu-HU" sz="1800" i="1"/>
          </a:p>
        </p:txBody>
      </p:sp>
      <p:pic>
        <p:nvPicPr>
          <p:cNvPr id="20483" name="Picture 3" descr="rajzos teljes">
            <a:extLst>
              <a:ext uri="{FF2B5EF4-FFF2-40B4-BE49-F238E27FC236}">
                <a16:creationId xmlns:a16="http://schemas.microsoft.com/office/drawing/2014/main" id="{1571AE8A-B846-4A9A-96AA-C9D2BFF94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530225"/>
            <a:ext cx="6840538" cy="6296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66E405D-C356-4116-A6E8-E388110C4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2" y="457200"/>
            <a:ext cx="8218487" cy="92075"/>
          </a:xfrm>
        </p:spPr>
        <p:txBody>
          <a:bodyPr rtlCol="0">
            <a:normAutofit fontScale="90000"/>
          </a:bodyPr>
          <a:lstStyle/>
          <a:p>
            <a:pPr defTabSz="457207" fontAlgn="auto">
              <a:spcAft>
                <a:spcPts val="0"/>
              </a:spcAft>
              <a:defRPr/>
            </a:pPr>
            <a:r>
              <a:rPr lang="hu-HU" altLang="hu-HU" sz="4000" b="1" dirty="0"/>
              <a:t>Az első sámánasszony </a:t>
            </a:r>
            <a:r>
              <a:rPr lang="hu-HU" altLang="hu-HU" sz="3100" b="1" dirty="0"/>
              <a:t>(Forrás: </a:t>
            </a:r>
            <a:r>
              <a:rPr lang="hu-HU" altLang="hu-HU" sz="3100" b="1" i="1" dirty="0"/>
              <a:t>Miért jön a nyárra tél?)</a:t>
            </a:r>
            <a:br>
              <a:rPr lang="hu-HU" altLang="hu-HU" sz="4000" b="1" dirty="0"/>
            </a:br>
            <a:br>
              <a:rPr lang="hu-HU" altLang="hu-HU" sz="2400" dirty="0"/>
            </a:br>
            <a:endParaRPr lang="hu-HU" altLang="hu-HU" sz="24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D7B928F-81ED-4662-8C92-1B2EACB245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427" y="1700809"/>
            <a:ext cx="8218486" cy="4607916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hu-HU" altLang="hu-HU" sz="2400" dirty="0"/>
              <a:t>Amikor az Ezer Buddha az embert teremtette, megalkotta a kányamadarat is, hogy óvja meg az embert a </a:t>
            </a:r>
            <a:r>
              <a:rPr lang="hu-HU" altLang="hu-HU" sz="2400" dirty="0" err="1"/>
              <a:t>csötgör</a:t>
            </a:r>
            <a:r>
              <a:rPr lang="hu-HU" altLang="hu-HU" sz="2400" dirty="0"/>
              <a:t>-ördög mesterkedésétől. Ha közeledne bármilyen ártó erő, a kányának jelentenie kell a Buddháknak. A kánya, a Buddhák parancsa szerint ült a kerítésen és figyelte az embereket. De az emberek gyermekei nyilazni kezdtek a kányára, nem hagytak békét neki, aki erre a Buddhákhoz ment: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- Én nem tudom ezeket az embereket őrizni, mert lőnek rám és meg akarnak ölni. 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Erre a Buddhák így feleltek: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- Akkor menj az emberekhez és add nekik a varázserődet! –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5CA4F37-0B3A-4A77-9047-BD181E590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63513"/>
          </a:xfrm>
        </p:spPr>
        <p:txBody>
          <a:bodyPr rtlCol="0">
            <a:normAutofit fontScale="90000"/>
          </a:bodyPr>
          <a:lstStyle/>
          <a:p>
            <a:pPr defTabSz="457207" fontAlgn="auto">
              <a:spcAft>
                <a:spcPts val="0"/>
              </a:spcAft>
              <a:defRPr/>
            </a:pPr>
            <a:endParaRPr lang="hu-HU" altLang="hu-HU" sz="40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58F96EC-FD00-4044-9347-535784175C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65175"/>
            <a:ext cx="8229600" cy="5976193"/>
          </a:xfrm>
        </p:spPr>
        <p:txBody>
          <a:bodyPr rtlCol="0">
            <a:normAutofit fontScale="92500" lnSpcReduction="10000"/>
          </a:bodyPr>
          <a:lstStyle/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/>
              <a:t>A kánya visszarepült és meglátott egy juhterelés közben messzire tévedt lányt, leszállt mellé egy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/>
              <a:t>tuskóra és átadta neki a varázserejét. A lány </a:t>
            </a:r>
            <a:r>
              <a:rPr lang="hu-HU" altLang="hu-HU" sz="2400" dirty="0" err="1"/>
              <a:t>fölébredt</a:t>
            </a:r>
            <a:r>
              <a:rPr lang="hu-HU" altLang="hu-HU" sz="2400" dirty="0"/>
              <a:t>, körülnézett és gondolataiban minden tisztán, világosan tükröződött. Amikor hazaért, a bátyja kötekedve így szólt: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- Te hová tűntél el három napra a nyájjal együtt? Most téged megöllek, elpusztítalak. - A lány megbántódott a bátyja ok nélküli kötekedésétől, s a báty abban a pillanatban ájultan esett össze, megbetegedett, s a vizeletét nem tudta kiüríteni. Akkor a lány így szólt: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- </a:t>
            </a:r>
            <a:r>
              <a:rPr lang="hu-HU" altLang="hu-HU" sz="2400" dirty="0" err="1"/>
              <a:t>Meggyógyítlak</a:t>
            </a:r>
            <a:r>
              <a:rPr lang="hu-HU" altLang="hu-HU" sz="2400" dirty="0"/>
              <a:t> téged. 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Behívta a jurtába, egy fehér nemezre villásvégű jurta-tartóoszlopot (</a:t>
            </a:r>
            <a:r>
              <a:rPr lang="hu-HU" altLang="hu-HU" sz="2400" dirty="0" err="1"/>
              <a:t>actai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bagan</a:t>
            </a:r>
            <a:r>
              <a:rPr lang="hu-HU" altLang="hu-HU" sz="2400" dirty="0"/>
              <a:t>) rakott, hassal arra fektette, majd így szólt: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- Ami rád </a:t>
            </a:r>
            <a:r>
              <a:rPr lang="hu-HU" altLang="hu-HU" sz="2400" dirty="0" err="1"/>
              <a:t>ragadt</a:t>
            </a:r>
            <a:r>
              <a:rPr lang="hu-HU" altLang="hu-HU" sz="2400" dirty="0"/>
              <a:t>, gyorsan múljon el! </a:t>
            </a:r>
            <a:br>
              <a:rPr lang="hu-HU" altLang="hu-HU" sz="2400" dirty="0"/>
            </a:br>
            <a:br>
              <a:rPr lang="hu-HU" altLang="hu-HU" sz="2400" dirty="0"/>
            </a:br>
            <a:r>
              <a:rPr lang="hu-HU" altLang="hu-HU" sz="2400" dirty="0"/>
              <a:t>Attól kezdve az a kislány sámánasszony lett. Ő volt </a:t>
            </a:r>
            <a:r>
              <a:rPr lang="hu-HU" altLang="hu-HU" sz="2400" dirty="0" err="1"/>
              <a:t>Sosolok</a:t>
            </a:r>
            <a:r>
              <a:rPr lang="hu-HU" altLang="hu-HU" sz="2400" dirty="0"/>
              <a:t>, az első sámánasszony.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hu-HU" alt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119CAE4-ADE8-4977-A80B-CA609E25B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87413"/>
          </a:xfrm>
        </p:spPr>
        <p:txBody>
          <a:bodyPr/>
          <a:lstStyle/>
          <a:p>
            <a:r>
              <a:rPr lang="hu-HU" altLang="hu-HU" sz="3600" b="1" dirty="0"/>
              <a:t>A sámánizmus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A0C4050-A70D-4FB5-8C25-B7A728BF5D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229600" cy="4899025"/>
          </a:xfrm>
        </p:spPr>
        <p:txBody>
          <a:bodyPr rtlCol="0">
            <a:normAutofit lnSpcReduction="10000"/>
          </a:bodyPr>
          <a:lstStyle/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/>
              <a:t>A sámánizmus mint jelenség fogalma (a vallási és mágikus jelenségek összessége; vallássá alakul?)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/>
              <a:t>Őskultusz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/>
              <a:t>Helyszellemek kultusza (hegyek, vizek, növények, állatok kultusza)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/>
              <a:t>Lélekhit (a többes lélek képzete), halottkultusz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None/>
              <a:defRPr/>
            </a:pPr>
            <a:endParaRPr lang="hu-HU" altLang="hu-HU" sz="2400"/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/>
              <a:t>A sámánizmus időbeli és térbeli kiterjedése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/>
              <a:t>	idő (neolit </a:t>
            </a:r>
            <a:r>
              <a:rPr lang="hu-HU" altLang="hu-HU" sz="2400">
                <a:sym typeface="Symbol" panose="05050102010706020507" pitchFamily="18" charset="2"/>
              </a:rPr>
              <a:t></a:t>
            </a:r>
            <a:r>
              <a:rPr lang="hu-HU" altLang="hu-HU" sz="2400"/>
              <a:t> )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/>
              <a:t> 	tér (tágabb értelemben vett Belső-Ázsia)</a:t>
            </a:r>
          </a:p>
          <a:p>
            <a:pPr marL="609600" indent="-6096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/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6D1AB-DD5C-20B5-E936-028EC249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>
            <a:extLst>
              <a:ext uri="{FF2B5EF4-FFF2-40B4-BE49-F238E27FC236}">
                <a16:creationId xmlns:a16="http://schemas.microsoft.com/office/drawing/2014/main" id="{2182D746-A686-6733-85EB-2F3E850C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b="1" dirty="0"/>
              <a:t>Forrás</a:t>
            </a:r>
            <a:endParaRPr lang="en-GB" altLang="hu-HU" sz="3600" b="1" dirty="0"/>
          </a:p>
        </p:txBody>
      </p:sp>
      <p:sp>
        <p:nvSpPr>
          <p:cNvPr id="7171" name="Tartalom helye 2">
            <a:extLst>
              <a:ext uri="{FF2B5EF4-FFF2-40B4-BE49-F238E27FC236}">
                <a16:creationId xmlns:a16="http://schemas.microsoft.com/office/drawing/2014/main" id="{C581B125-866D-D245-5383-131A6BBA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25538"/>
            <a:ext cx="4248720" cy="5543550"/>
          </a:xfrm>
        </p:spPr>
        <p:txBody>
          <a:bodyPr/>
          <a:lstStyle/>
          <a:p>
            <a:r>
              <a:rPr lang="hu-HU" altLang="hu-H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Miért jön a nyárra tél? Mongol eredetmondák és mítoszok</a:t>
            </a:r>
            <a:r>
              <a:rPr lang="hu-HU" altLang="hu-H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Szerk. Birtalan Ágnes </a:t>
            </a:r>
            <a:r>
              <a:rPr lang="hu-HU" altLang="hu-H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alii</a:t>
            </a: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Budapest, </a:t>
            </a:r>
            <a:r>
              <a:rPr lang="hu-HU" altLang="hu-H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Terebess</a:t>
            </a: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Kiadó 1998.</a:t>
            </a:r>
          </a:p>
          <a:p>
            <a:r>
              <a:rPr lang="en-GB" altLang="hu-H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https://terebess.hu/keletkultinfo/nyar.html</a:t>
            </a:r>
            <a:r>
              <a:rPr lang="hu-HU" alt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(2024.11.21.)</a:t>
            </a:r>
            <a:endParaRPr lang="en-GB" alt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23BCB-5E28-F009-9443-026E86D76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2098"/>
            <a:ext cx="3240360" cy="64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1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>
            <a:extLst>
              <a:ext uri="{FF2B5EF4-FFF2-40B4-BE49-F238E27FC236}">
                <a16:creationId xmlns:a16="http://schemas.microsoft.com/office/drawing/2014/main" id="{03C95493-844E-4BB2-A907-A1DC52929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25603" name="Picture 4" descr="beolvasás0001">
            <a:extLst>
              <a:ext uri="{FF2B5EF4-FFF2-40B4-BE49-F238E27FC236}">
                <a16:creationId xmlns:a16="http://schemas.microsoft.com/office/drawing/2014/main" id="{10583B4C-66B7-4D92-861F-1757BA2CAF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413" y="0"/>
            <a:ext cx="5610225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BF42CEB-E6F6-436A-983B-7D31DC8C0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46125"/>
          </a:xfrm>
        </p:spPr>
        <p:txBody>
          <a:bodyPr/>
          <a:lstStyle/>
          <a:p>
            <a:r>
              <a:rPr lang="hu-HU" altLang="hu-HU" sz="3600" b="1" dirty="0"/>
              <a:t> A népvallás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8A0C8BD-D8E3-4B33-9892-6079A55147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29600" cy="4539208"/>
          </a:xfrm>
        </p:spPr>
        <p:txBody>
          <a:bodyPr/>
          <a:lstStyle/>
          <a:p>
            <a:r>
              <a:rPr lang="hu-HU" altLang="hu-HU" sz="3200" dirty="0">
                <a:latin typeface="Times New Roman" panose="02020603050405020304" pitchFamily="18" charset="0"/>
              </a:rPr>
              <a:t>Többnyire szinkretikus jelenség, valamely tételes vallás és az annak megjelenése előtti hiedelmek, kultuszok, vallási jelenségek keveredése.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A népi hiedelmek szóbeli hagyománya keveredik a tételes vallás írott hagyományával, megjelennek az írott szakrális szövegek is.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63B6FE5-737C-4CDE-ABB8-F99269DFE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 b="1" dirty="0"/>
              <a:t>A sámánizmus és a hozzá kapcsolódó vallási és kultikus jelenségek mitológiai háttere (bibliográfia)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E747F98-BDDA-4B47-8FBF-86C0B9C275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2060848"/>
            <a:ext cx="8640960" cy="4344714"/>
          </a:xfrm>
        </p:spPr>
        <p:txBody>
          <a:bodyPr/>
          <a:lstStyle/>
          <a:p>
            <a:r>
              <a:rPr lang="hu-HU" altLang="hu-HU" sz="2400" dirty="0">
                <a:latin typeface="Times New Roman" panose="02020603050405020304" pitchFamily="18" charset="0"/>
              </a:rPr>
              <a:t>Birtalan Ágnes, </a:t>
            </a:r>
            <a:r>
              <a:rPr lang="hu-HU" altLang="hu-HU" sz="2400" i="1" dirty="0">
                <a:latin typeface="Times New Roman" panose="02020603050405020304" pitchFamily="18" charset="0"/>
              </a:rPr>
              <a:t>Miért jön a nyárra tél? Mongol eredetm</a:t>
            </a:r>
            <a:r>
              <a:rPr lang="hu-HU" altLang="hu-HU" sz="24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í</a:t>
            </a:r>
            <a:r>
              <a:rPr lang="hu-HU" altLang="hu-HU" sz="2400" i="1" dirty="0">
                <a:latin typeface="Times New Roman" panose="02020603050405020304" pitchFamily="18" charset="0"/>
              </a:rPr>
              <a:t>toszok, mondák.</a:t>
            </a:r>
            <a:r>
              <a:rPr lang="hu-HU" altLang="hu-HU" sz="2400" dirty="0">
                <a:latin typeface="Times New Roman" panose="02020603050405020304" pitchFamily="18" charset="0"/>
              </a:rPr>
              <a:t> Budapest, </a:t>
            </a:r>
            <a:r>
              <a:rPr lang="hu-HU" altLang="hu-HU" sz="2400" dirty="0" err="1">
                <a:latin typeface="Times New Roman" panose="02020603050405020304" pitchFamily="18" charset="0"/>
              </a:rPr>
              <a:t>Terebess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Collection</a:t>
            </a:r>
            <a:r>
              <a:rPr lang="hu-HU" altLang="hu-HU" sz="2400" dirty="0">
                <a:latin typeface="Times New Roman" panose="02020603050405020304" pitchFamily="18" charset="0"/>
              </a:rPr>
              <a:t> 1998. </a:t>
            </a:r>
          </a:p>
          <a:p>
            <a:r>
              <a:rPr lang="hu-HU" altLang="hu-HU" sz="2400" dirty="0">
                <a:latin typeface="Times New Roman" panose="02020603050405020304" pitchFamily="18" charset="0"/>
              </a:rPr>
              <a:t>Birtalan, Ágnes, </a:t>
            </a:r>
            <a:r>
              <a:rPr lang="hu-HU" altLang="hu-HU" sz="2400" dirty="0" err="1">
                <a:latin typeface="Times New Roman" panose="02020603050405020304" pitchFamily="18" charset="0"/>
              </a:rPr>
              <a:t>Die</a:t>
            </a:r>
            <a:r>
              <a:rPr lang="hu-HU" altLang="hu-HU" sz="2400" b="1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Mythologie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der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mongolischen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Volksreligion</a:t>
            </a:r>
            <a:r>
              <a:rPr lang="hu-HU" altLang="hu-HU" sz="2400" dirty="0">
                <a:latin typeface="Times New Roman" panose="02020603050405020304" pitchFamily="18" charset="0"/>
              </a:rPr>
              <a:t>. In: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Wörterbuch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der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Mythologie</a:t>
            </a:r>
            <a:r>
              <a:rPr lang="hu-HU" altLang="hu-HU" sz="2400" dirty="0">
                <a:latin typeface="Times New Roman" panose="02020603050405020304" pitchFamily="18" charset="0"/>
              </a:rPr>
              <a:t>. Stuttgart, </a:t>
            </a:r>
            <a:r>
              <a:rPr lang="hu-HU" altLang="hu-HU" sz="2400" dirty="0" err="1">
                <a:latin typeface="Times New Roman" panose="02020603050405020304" pitchFamily="18" charset="0"/>
              </a:rPr>
              <a:t>Klett-Cotta</a:t>
            </a:r>
            <a:r>
              <a:rPr lang="hu-HU" altLang="hu-HU" sz="2400" dirty="0">
                <a:latin typeface="Times New Roman" panose="02020603050405020304" pitchFamily="18" charset="0"/>
              </a:rPr>
              <a:t> </a:t>
            </a:r>
            <a:r>
              <a:rPr lang="hu-HU" altLang="hu-HU" sz="2400" dirty="0" err="1">
                <a:latin typeface="Times New Roman" panose="02020603050405020304" pitchFamily="18" charset="0"/>
              </a:rPr>
              <a:t>Verlag</a:t>
            </a:r>
            <a:r>
              <a:rPr lang="hu-HU" altLang="hu-HU" sz="2400" dirty="0">
                <a:latin typeface="Times New Roman" panose="02020603050405020304" pitchFamily="18" charset="0"/>
              </a:rPr>
              <a:t> 2001. pp. 879-1097.</a:t>
            </a:r>
          </a:p>
          <a:p>
            <a:r>
              <a:rPr lang="hu-HU" altLang="hu-HU" sz="2400" dirty="0" err="1">
                <a:latin typeface="Times New Roman" panose="02020603050405020304" pitchFamily="18" charset="0"/>
              </a:rPr>
              <a:t>Harva</a:t>
            </a:r>
            <a:r>
              <a:rPr lang="hu-HU" altLang="hu-HU" sz="2400" dirty="0">
                <a:latin typeface="Times New Roman" panose="02020603050405020304" pitchFamily="18" charset="0"/>
              </a:rPr>
              <a:t>, </a:t>
            </a:r>
            <a:r>
              <a:rPr lang="hu-HU" altLang="hu-HU" sz="2400" dirty="0" err="1">
                <a:latin typeface="Times New Roman" panose="02020603050405020304" pitchFamily="18" charset="0"/>
              </a:rPr>
              <a:t>Uno</a:t>
            </a:r>
            <a:r>
              <a:rPr lang="hu-HU" altLang="hu-HU" sz="2400" dirty="0">
                <a:latin typeface="Times New Roman" panose="02020603050405020304" pitchFamily="18" charset="0"/>
              </a:rPr>
              <a:t>,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Die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religiösen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Vorstellungen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der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altaischen</a:t>
            </a:r>
            <a:r>
              <a:rPr lang="hu-HU" altLang="hu-HU" sz="2400" i="1" dirty="0">
                <a:latin typeface="Times New Roman" panose="02020603050405020304" pitchFamily="18" charset="0"/>
              </a:rPr>
              <a:t> </a:t>
            </a:r>
            <a:r>
              <a:rPr lang="hu-HU" altLang="hu-HU" sz="2400" i="1" dirty="0" err="1">
                <a:latin typeface="Times New Roman" panose="02020603050405020304" pitchFamily="18" charset="0"/>
              </a:rPr>
              <a:t>Völker</a:t>
            </a:r>
            <a:r>
              <a:rPr lang="hu-HU" altLang="hu-HU" sz="2400" dirty="0">
                <a:latin typeface="Times New Roman" panose="02020603050405020304" pitchFamily="18" charset="0"/>
              </a:rPr>
              <a:t>. </a:t>
            </a:r>
            <a:r>
              <a:rPr lang="hu-HU" altLang="hu-HU" sz="2400" dirty="0" err="1">
                <a:latin typeface="Times New Roman" panose="02020603050405020304" pitchFamily="18" charset="0"/>
              </a:rPr>
              <a:t>Provoo</a:t>
            </a:r>
            <a:r>
              <a:rPr lang="hu-HU" altLang="hu-HU" sz="2400" dirty="0">
                <a:latin typeface="Times New Roman" panose="02020603050405020304" pitchFamily="18" charset="0"/>
              </a:rPr>
              <a:t> - Helsinki 1938. </a:t>
            </a:r>
          </a:p>
          <a:p>
            <a:r>
              <a:rPr lang="hu-HU" altLang="hu-HU" sz="2400" dirty="0" err="1">
                <a:latin typeface="Times New Roman" panose="02020603050405020304" pitchFamily="18" charset="0"/>
              </a:rPr>
              <a:t>Okladnyikov</a:t>
            </a:r>
            <a:r>
              <a:rPr lang="hu-HU" altLang="hu-HU" sz="2400" dirty="0">
                <a:latin typeface="Times New Roman" panose="02020603050405020304" pitchFamily="18" charset="0"/>
              </a:rPr>
              <a:t>, A. P. - </a:t>
            </a:r>
            <a:r>
              <a:rPr lang="hu-HU" altLang="hu-HU" sz="2400" dirty="0" err="1">
                <a:latin typeface="Times New Roman" panose="02020603050405020304" pitchFamily="18" charset="0"/>
              </a:rPr>
              <a:t>Martinov</a:t>
            </a:r>
            <a:r>
              <a:rPr lang="hu-HU" altLang="hu-HU" sz="2400" dirty="0">
                <a:latin typeface="Times New Roman" panose="02020603050405020304" pitchFamily="18" charset="0"/>
              </a:rPr>
              <a:t>, A. I., </a:t>
            </a:r>
            <a:r>
              <a:rPr lang="hu-HU" altLang="hu-HU" sz="2400" i="1" dirty="0">
                <a:latin typeface="Times New Roman" panose="02020603050405020304" pitchFamily="18" charset="0"/>
              </a:rPr>
              <a:t>Szibériai sziklarajzok</a:t>
            </a:r>
            <a:r>
              <a:rPr lang="hu-HU" altLang="hu-HU" sz="2400" dirty="0">
                <a:latin typeface="Times New Roman" panose="02020603050405020304" pitchFamily="18" charset="0"/>
              </a:rPr>
              <a:t>. Budapest, Corvina Kiadó 1983.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51A3C46-F184-4182-BA06-0B2A8BEAD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46125"/>
          </a:xfrm>
        </p:spPr>
        <p:txBody>
          <a:bodyPr rtlCol="0">
            <a:noAutofit/>
          </a:bodyPr>
          <a:lstStyle/>
          <a:p>
            <a:pPr defTabSz="457207" fontAlgn="auto">
              <a:spcAft>
                <a:spcPts val="0"/>
              </a:spcAft>
              <a:defRPr/>
            </a:pPr>
            <a:r>
              <a:rPr lang="hu-HU" altLang="hu-HU" sz="2800" b="1" dirty="0"/>
              <a:t>A sámánizmus és a hozzá kapcsolódó vallási és kultikus jelenségek mitológiai háttere 1.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0A4BEAE-083C-40E9-B108-B1D258C3F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167688" cy="4607917"/>
          </a:xfrm>
        </p:spPr>
        <p:txBody>
          <a:bodyPr/>
          <a:lstStyle/>
          <a:p>
            <a:r>
              <a:rPr lang="hu-HU" altLang="hu-HU" sz="2800" dirty="0">
                <a:latin typeface="Times New Roman" panose="02020603050405020304" pitchFamily="18" charset="0"/>
              </a:rPr>
              <a:t>Világképek, világkeletkezés, világteremtés</a:t>
            </a:r>
          </a:p>
          <a:p>
            <a:r>
              <a:rPr lang="hu-HU" altLang="hu-HU" sz="2800" dirty="0">
                <a:latin typeface="Times New Roman" panose="02020603050405020304" pitchFamily="18" charset="0"/>
              </a:rPr>
              <a:t>	1. A „világ” a vadászterület, a gyakorlati hasznossággal bíró terület (</a:t>
            </a:r>
            <a:r>
              <a:rPr lang="hu-HU" altLang="hu-HU" sz="2800" dirty="0" err="1">
                <a:latin typeface="Times New Roman" panose="02020603050405020304" pitchFamily="18" charset="0"/>
              </a:rPr>
              <a:t>Georgi</a:t>
            </a:r>
            <a:r>
              <a:rPr lang="hu-HU" altLang="hu-HU" sz="2800" dirty="0">
                <a:latin typeface="Times New Roman" panose="02020603050405020304" pitchFamily="18" charset="0"/>
              </a:rPr>
              <a:t> feljegyzése) </a:t>
            </a:r>
          </a:p>
          <a:p>
            <a:r>
              <a:rPr lang="hu-HU" altLang="hu-HU" sz="2800" dirty="0">
                <a:latin typeface="Times New Roman" panose="02020603050405020304" pitchFamily="18" charset="0"/>
              </a:rPr>
              <a:t>	2. A világ mitológiai felosztása: függőleges és vízszintes tagolás</a:t>
            </a:r>
          </a:p>
          <a:p>
            <a:r>
              <a:rPr lang="hu-HU" altLang="hu-HU" sz="2800" dirty="0">
                <a:latin typeface="Times New Roman" panose="02020603050405020304" pitchFamily="18" charset="0"/>
              </a:rPr>
              <a:t>	3. A föld és az ég formája (kerek és szögletes), analógiák: például üst, jurta</a:t>
            </a:r>
          </a:p>
          <a:p>
            <a:r>
              <a:rPr lang="hu-HU" altLang="hu-HU" sz="2800" dirty="0">
                <a:latin typeface="Times New Roman" panose="02020603050405020304" pitchFamily="18" charset="0"/>
              </a:rPr>
              <a:t>	4. Égtájak, jeles irányok (4, 8, 10), tájolás (K-re és D-re, az ellenkező irány a halottak birodalma)</a:t>
            </a:r>
          </a:p>
          <a:p>
            <a:pPr marL="0" indent="0">
              <a:buNone/>
            </a:pPr>
            <a:endParaRPr lang="hu-HU" altLang="hu-HU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B872B80-0636-4257-9147-BE5E2FC17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647700"/>
          </a:xfrm>
        </p:spPr>
        <p:txBody>
          <a:bodyPr/>
          <a:lstStyle/>
          <a:p>
            <a:r>
              <a:rPr lang="hu-HU" altLang="hu-HU" sz="3600" b="1" dirty="0"/>
              <a:t>Mitológia 2.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7372556-2CCA-4D77-964B-EBE7F63FFF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196753"/>
            <a:ext cx="8640960" cy="48992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 dirty="0">
                <a:latin typeface="Times New Roman" panose="02020603050405020304" pitchFamily="18" charset="0"/>
              </a:rPr>
              <a:t>A mitológiában a Földnek és az Égnek kiemelt pontjai vannak: </a:t>
            </a:r>
          </a:p>
          <a:p>
            <a:pPr>
              <a:lnSpc>
                <a:spcPct val="90000"/>
              </a:lnSpc>
            </a:pPr>
            <a:r>
              <a:rPr lang="hu-HU" altLang="hu-HU" sz="2800" dirty="0">
                <a:latin typeface="Times New Roman" panose="02020603050405020304" pitchFamily="18" charset="0"/>
              </a:rPr>
              <a:t>1. A Föld köldöke (pl. jakut sámánruhán ábrázolják), </a:t>
            </a:r>
          </a:p>
          <a:p>
            <a:pPr>
              <a:lnSpc>
                <a:spcPct val="90000"/>
              </a:lnSpc>
            </a:pPr>
            <a:r>
              <a:rPr lang="hu-HU" altLang="hu-HU" sz="2800" dirty="0">
                <a:latin typeface="Times New Roman" panose="02020603050405020304" pitchFamily="18" charset="0"/>
              </a:rPr>
              <a:t>2. Az Ég kapuja (vö. a burját mítoszok)</a:t>
            </a:r>
          </a:p>
          <a:p>
            <a:pPr>
              <a:lnSpc>
                <a:spcPct val="90000"/>
              </a:lnSpc>
            </a:pPr>
            <a:r>
              <a:rPr lang="hu-HU" altLang="hu-HU" sz="2800" dirty="0">
                <a:latin typeface="Times New Roman" panose="02020603050405020304" pitchFamily="18" charset="0"/>
              </a:rPr>
              <a:t>3. A Föld hátasai: altaji (tágabb értelemben) és uráli népek: vízi lények (&lt; az élet vízi eredetére utal): </a:t>
            </a:r>
            <a:r>
              <a:rPr lang="hu-HU" altLang="hu-HU" sz="2800" dirty="0" err="1">
                <a:latin typeface="Times New Roman" panose="02020603050405020304" pitchFamily="18" charset="0"/>
              </a:rPr>
              <a:t>khtonikus</a:t>
            </a:r>
            <a:r>
              <a:rPr lang="hu-HU" altLang="hu-HU" sz="2800" dirty="0">
                <a:latin typeface="Times New Roman" panose="02020603050405020304" pitchFamily="18" charset="0"/>
              </a:rPr>
              <a:t> lény (három hal, teknős; földrengések, árvizek magyarázata; világvégemítosz &lt; indiai és kínai mitológia); török népeknél patások pl. bika;  a szamojéd népek: antropomorf (</a:t>
            </a:r>
            <a:r>
              <a:rPr lang="hu-HU" altLang="hu-HU" sz="2800" dirty="0">
                <a:latin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hu-HU" altLang="hu-HU" sz="2800" dirty="0">
                <a:latin typeface="Times New Roman" panose="02020603050405020304" pitchFamily="18" charset="0"/>
              </a:rPr>
              <a:t> Atlasz); mítosz: az óriás a Föld köldökén át jut az alvilágba és átveszi a készülő földgolyót (paradoxon). </a:t>
            </a:r>
          </a:p>
          <a:p>
            <a:pPr>
              <a:lnSpc>
                <a:spcPct val="90000"/>
              </a:lnSpc>
            </a:pPr>
            <a:r>
              <a:rPr lang="hu-HU" altLang="hu-HU" sz="2800" dirty="0">
                <a:latin typeface="Times New Roman" panose="02020603050405020304" pitchFamily="18" charset="0"/>
              </a:rPr>
              <a:t>A föld hátasai a mitológiában: kész világkép átvétele?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2400" dirty="0"/>
              <a:t>	</a:t>
            </a:r>
          </a:p>
          <a:p>
            <a:pPr>
              <a:lnSpc>
                <a:spcPct val="90000"/>
              </a:lnSpc>
            </a:pPr>
            <a:endParaRPr lang="hu-HU" altLang="hu-H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2FECBA9-C236-4F84-BD24-6F62D218B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7760220" cy="1400175"/>
          </a:xfrm>
        </p:spPr>
        <p:txBody>
          <a:bodyPr/>
          <a:lstStyle/>
          <a:p>
            <a:r>
              <a:rPr lang="hu-HU" altLang="hu-HU" sz="2800" b="1" dirty="0" err="1"/>
              <a:t>Aitológiai</a:t>
            </a:r>
            <a:r>
              <a:rPr lang="hu-HU" altLang="hu-HU" sz="2800" b="1" dirty="0"/>
              <a:t> mítoszok</a:t>
            </a:r>
            <a:br>
              <a:rPr lang="hu-HU" altLang="hu-HU" sz="2800" b="1" dirty="0"/>
            </a:br>
            <a:r>
              <a:rPr lang="hu-HU" altLang="hu-HU" sz="2800" b="1" dirty="0"/>
              <a:t>Forrás: </a:t>
            </a:r>
            <a:r>
              <a:rPr lang="hu-HU" altLang="hu-HU" sz="2800" b="1" i="1" dirty="0"/>
              <a:t>Miért jön a nyárra a tél?</a:t>
            </a:r>
            <a:r>
              <a:rPr lang="hu-HU" altLang="hu-HU" sz="2800" dirty="0"/>
              <a:t> A tűzisten</a:t>
            </a:r>
            <a:br>
              <a:rPr lang="hu-HU" altLang="hu-HU" sz="2800" dirty="0"/>
            </a:br>
            <a:endParaRPr lang="hu-HU" altLang="hu-HU" sz="2800" b="1" i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7EA2057-5C07-4191-B4AE-0DFAA3F1DB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1557338"/>
            <a:ext cx="8784976" cy="4310062"/>
          </a:xfrm>
        </p:spPr>
        <p:txBody>
          <a:bodyPr rtlCol="0">
            <a:noAutofit/>
          </a:bodyPr>
          <a:lstStyle/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1900" dirty="0"/>
              <a:t>A tűzistent a mongolok </a:t>
            </a:r>
            <a:r>
              <a:rPr lang="hu-HU" altLang="hu-HU" sz="1900" dirty="0" err="1"/>
              <a:t>On-gal</a:t>
            </a:r>
            <a:r>
              <a:rPr lang="hu-HU" altLang="hu-HU" sz="1900" dirty="0"/>
              <a:t> kánnak nevezik. Ő a tűz lángja fölött lakik, kovakő az anyja, kemény vas az apja. Ezért a tűzáldozat szövege így hangzik: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1900" dirty="0"/>
              <a:t>"Amikor </a:t>
            </a:r>
            <a:r>
              <a:rPr lang="hu-HU" altLang="hu-HU" sz="1900" dirty="0" err="1"/>
              <a:t>Hangáj</a:t>
            </a:r>
            <a:r>
              <a:rPr lang="hu-HU" altLang="hu-HU" sz="1900" dirty="0"/>
              <a:t> kán még kis domb volt,</a:t>
            </a:r>
            <a:br>
              <a:rPr lang="hu-HU" altLang="hu-HU" sz="1900" dirty="0"/>
            </a:br>
            <a:r>
              <a:rPr lang="hu-HU" altLang="hu-HU" sz="1900" dirty="0"/>
              <a:t>Kánasszony tenger csak pocsolya volt,</a:t>
            </a:r>
            <a:br>
              <a:rPr lang="hu-HU" altLang="hu-HU" sz="1900" dirty="0"/>
            </a:br>
            <a:r>
              <a:rPr lang="hu-HU" altLang="hu-HU" sz="1900" dirty="0"/>
              <a:t>a rezgőnyárfa még csak növekedett,</a:t>
            </a:r>
            <a:br>
              <a:rPr lang="hu-HU" altLang="hu-HU" sz="1900" dirty="0"/>
            </a:br>
            <a:r>
              <a:rPr lang="hu-HU" altLang="hu-HU" sz="1900" dirty="0"/>
              <a:t>a kánya madár fióka volt,</a:t>
            </a:r>
            <a:br>
              <a:rPr lang="hu-HU" altLang="hu-HU" sz="1900" dirty="0"/>
            </a:br>
            <a:r>
              <a:rPr lang="hu-HU" altLang="hu-HU" sz="1900" dirty="0"/>
              <a:t>a tarka vadkecskebak rókarőt gida volt,</a:t>
            </a:r>
            <a:br>
              <a:rPr lang="hu-HU" altLang="hu-HU" sz="1900" dirty="0"/>
            </a:br>
            <a:r>
              <a:rPr lang="hu-HU" altLang="hu-HU" sz="1900" dirty="0"/>
              <a:t>Kán urunk csiholta,</a:t>
            </a:r>
            <a:br>
              <a:rPr lang="hu-HU" altLang="hu-HU" sz="1900" dirty="0"/>
            </a:br>
            <a:r>
              <a:rPr lang="hu-HU" altLang="hu-HU" sz="1900" dirty="0"/>
              <a:t>Kánasszonyunk élesztette, </a:t>
            </a:r>
            <a:br>
              <a:rPr lang="hu-HU" altLang="hu-HU" sz="1900" dirty="0"/>
            </a:br>
            <a:r>
              <a:rPr lang="hu-HU" altLang="hu-HU" sz="1900" dirty="0"/>
              <a:t>kovakő az anyja,</a:t>
            </a:r>
            <a:br>
              <a:rPr lang="hu-HU" altLang="hu-HU" sz="1900" dirty="0"/>
            </a:br>
            <a:r>
              <a:rPr lang="hu-HU" altLang="hu-HU" sz="1900" dirty="0"/>
              <a:t>kemény vas az apja,</a:t>
            </a:r>
            <a:br>
              <a:rPr lang="hu-HU" altLang="hu-HU" sz="1900" dirty="0"/>
            </a:br>
            <a:r>
              <a:rPr lang="hu-HU" altLang="hu-HU" sz="1900" dirty="0"/>
              <a:t>csiszolt kő az anyja,</a:t>
            </a:r>
            <a:br>
              <a:rPr lang="hu-HU" altLang="hu-HU" sz="1900" dirty="0"/>
            </a:br>
            <a:r>
              <a:rPr lang="hu-HU" altLang="hu-HU" sz="1900" dirty="0"/>
              <a:t>csengő vas az apja,</a:t>
            </a:r>
            <a:br>
              <a:rPr lang="hu-HU" altLang="hu-HU" sz="1900" dirty="0"/>
            </a:br>
            <a:r>
              <a:rPr lang="hu-HU" altLang="hu-HU" sz="1900" dirty="0"/>
              <a:t>felhőn áthatoló könnyű párájú,</a:t>
            </a:r>
            <a:br>
              <a:rPr lang="hu-HU" altLang="hu-HU" sz="1900" dirty="0"/>
            </a:br>
            <a:r>
              <a:rPr lang="hu-HU" altLang="hu-HU" sz="1900" dirty="0"/>
              <a:t>Földanyán áthatoló </a:t>
            </a:r>
            <a:r>
              <a:rPr lang="hu-HU" altLang="hu-HU" sz="1900" dirty="0" err="1"/>
              <a:t>hevű</a:t>
            </a:r>
            <a:r>
              <a:rPr lang="hu-HU" altLang="hu-HU" sz="1900" dirty="0"/>
              <a:t>,</a:t>
            </a:r>
            <a:br>
              <a:rPr lang="hu-HU" altLang="hu-HU" sz="1900" dirty="0"/>
            </a:br>
            <a:r>
              <a:rPr lang="hu-HU" altLang="hu-HU" sz="1900" dirty="0"/>
              <a:t>selyem arcú,</a:t>
            </a:r>
            <a:br>
              <a:rPr lang="hu-HU" altLang="hu-HU" sz="1900" dirty="0"/>
            </a:br>
            <a:r>
              <a:rPr lang="hu-HU" altLang="hu-HU" sz="1900" dirty="0"/>
              <a:t>sárga vaj arcú,</a:t>
            </a:r>
            <a:br>
              <a:rPr lang="hu-HU" altLang="hu-HU" sz="1900" dirty="0"/>
            </a:br>
            <a:r>
              <a:rPr lang="hu-HU" altLang="hu-HU" sz="1900" dirty="0"/>
              <a:t>tüzes tűz anyának,</a:t>
            </a:r>
            <a:br>
              <a:rPr lang="hu-HU" altLang="hu-HU" sz="1900" dirty="0"/>
            </a:br>
            <a:r>
              <a:rPr lang="hu-HU" altLang="hu-HU" sz="1900" dirty="0"/>
              <a:t>tiszta faggyút és zsírt áldozunk..."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1900" dirty="0"/>
              <a:t>Így szokták mondani.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9999A03-0449-4ADA-A63A-4940DA2B2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609600"/>
            <a:ext cx="7073081" cy="1243013"/>
          </a:xfrm>
        </p:spPr>
        <p:txBody>
          <a:bodyPr/>
          <a:lstStyle/>
          <a:p>
            <a:r>
              <a:rPr lang="hu-HU" altLang="hu-HU" sz="3600" b="1" dirty="0"/>
              <a:t>Alapfogalmak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5F5C640-1174-467F-80D2-C61885E5EC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5957" y="1484784"/>
            <a:ext cx="8498531" cy="4763616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u-HU" altLang="hu-HU" sz="3200" dirty="0">
                <a:latin typeface="Times New Roman" panose="02020603050405020304" pitchFamily="18" charset="0"/>
              </a:rPr>
              <a:t>Rituális áldozati hely, világmodell: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Obó</a:t>
            </a:r>
            <a:r>
              <a:rPr lang="hu-HU" altLang="hu-HU" sz="3200" dirty="0">
                <a:latin typeface="Times New Roman" panose="02020603050405020304" pitchFamily="18" charset="0"/>
              </a:rPr>
              <a:t> (halha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owoo</a:t>
            </a:r>
            <a:r>
              <a:rPr lang="hu-HU" altLang="hu-HU" sz="3200" dirty="0">
                <a:latin typeface="Times New Roman" panose="02020603050405020304" pitchFamily="18" charset="0"/>
              </a:rPr>
              <a:t>) a természetben állított oltár.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 sz="3200" dirty="0">
                <a:latin typeface="Times New Roman" panose="02020603050405020304" pitchFamily="18" charset="0"/>
              </a:rPr>
              <a:t>Világmodellek: a szállás, a ember maga, a rituális tárgyak: sámándob, sámánbot, a sámánviselet.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 sz="3200" i="1" dirty="0">
                <a:latin typeface="Times New Roman" panose="02020603050405020304" pitchFamily="18" charset="0"/>
              </a:rPr>
              <a:t>Ongon</a:t>
            </a:r>
            <a:r>
              <a:rPr lang="hu-HU" altLang="hu-HU" sz="3200" dirty="0">
                <a:latin typeface="Times New Roman" panose="02020603050405020304" pitchFamily="18" charset="0"/>
              </a:rPr>
              <a:t>: védőszellem és ábrázolása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hu-HU" altLang="hu-HU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>
            <a:extLst>
              <a:ext uri="{FF2B5EF4-FFF2-40B4-BE49-F238E27FC236}">
                <a16:creationId xmlns:a16="http://schemas.microsoft.com/office/drawing/2014/main" id="{BF2EA7D5-E3F2-4298-93ED-4385EC1F6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32771" name="Picture 4" descr="Ko oboo">
            <a:extLst>
              <a:ext uri="{FF2B5EF4-FFF2-40B4-BE49-F238E27FC236}">
                <a16:creationId xmlns:a16="http://schemas.microsoft.com/office/drawing/2014/main" id="{C6530390-1177-445B-A673-D3BFE9D4B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8500"/>
            <a:ext cx="8675688" cy="6005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C288EC80-3494-460C-B89C-63D0D6729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33795" name="Picture 4" descr="Stupa es owoo">
            <a:extLst>
              <a:ext uri="{FF2B5EF4-FFF2-40B4-BE49-F238E27FC236}">
                <a16:creationId xmlns:a16="http://schemas.microsoft.com/office/drawing/2014/main" id="{18023E93-D1C1-4469-AF37-AC514E7F1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6275" y="0"/>
            <a:ext cx="46609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0CC1BF77-9D23-4942-8BF4-13338B9A3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34819" name="Picture 4" descr="Szentfa Arhangaj 1999">
            <a:extLst>
              <a:ext uri="{FF2B5EF4-FFF2-40B4-BE49-F238E27FC236}">
                <a16:creationId xmlns:a16="http://schemas.microsoft.com/office/drawing/2014/main" id="{FF848E7A-F615-4660-9C36-729AB65EC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2163" y="0"/>
            <a:ext cx="4454525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>
            <a:extLst>
              <a:ext uri="{FF2B5EF4-FFF2-40B4-BE49-F238E27FC236}">
                <a16:creationId xmlns:a16="http://schemas.microsoft.com/office/drawing/2014/main" id="{7D7BF849-A17E-4F1A-99AA-AD2F3456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b="1" dirty="0"/>
              <a:t>Szakirodalom</a:t>
            </a:r>
            <a:endParaRPr lang="en-GB" altLang="hu-HU" sz="3600" b="1" dirty="0"/>
          </a:p>
        </p:txBody>
      </p:sp>
      <p:sp>
        <p:nvSpPr>
          <p:cNvPr id="7171" name="Tartalom helye 2">
            <a:extLst>
              <a:ext uri="{FF2B5EF4-FFF2-40B4-BE49-F238E27FC236}">
                <a16:creationId xmlns:a16="http://schemas.microsoft.com/office/drawing/2014/main" id="{F48375C5-E589-4ED0-870C-3210E733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543550"/>
          </a:xfrm>
        </p:spPr>
        <p:txBody>
          <a:bodyPr/>
          <a:lstStyle/>
          <a:p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Birtalan Ágnes cikkei </a:t>
            </a:r>
            <a:r>
              <a:rPr lang="hu-HU" altLang="hu-H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academia.edu 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oldalon</a:t>
            </a:r>
          </a:p>
          <a:p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Voigt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Vilmos: 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vallási élmény története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Bevezetés a vallástudományba. Budapest,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Kiadó 2004.</a:t>
            </a:r>
          </a:p>
          <a:p>
            <a:endParaRPr lang="hu-HU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Diószegi Vilmos: 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Sámánok nyomában Szibéria földjén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Budapest,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Terebess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Kiadó 1998. </a:t>
            </a:r>
          </a:p>
          <a:p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Diószegi Vilmos: 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Samanizmus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Budapest,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Terebess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Kiadó 1998. </a:t>
            </a:r>
          </a:p>
          <a:p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Hoppál Mihály: 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Sámánok. Lelkek és jelképek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Budapest, Helikon 1994. </a:t>
            </a:r>
          </a:p>
          <a:p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Hultkranz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Åke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Shamanism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Temenos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(1973) pp. 25–37. </a:t>
            </a:r>
          </a:p>
          <a:p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Johansen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Ulla: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Zur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Schamanismus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Synkretismus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Religionen</a:t>
            </a:r>
            <a:r>
              <a:rPr lang="hu-HU" alt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Zentralasiens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Hrsg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W.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Heissig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H. J.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Klimkeit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Wiesbaden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Otto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Harrassowitz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1987. pp. 8-22. </a:t>
            </a:r>
          </a:p>
          <a:p>
            <a:endParaRPr lang="en-GB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87FBC030-1F93-4BD1-B94A-BD846A9F8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5843" name="Picture 4" descr="jurta">
            <a:extLst>
              <a:ext uri="{FF2B5EF4-FFF2-40B4-BE49-F238E27FC236}">
                <a16:creationId xmlns:a16="http://schemas.microsoft.com/office/drawing/2014/main" id="{16451591-33B4-4262-8E9D-63B157A70A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270125"/>
            <a:ext cx="3298825" cy="3776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7" descr="DSC_0151">
            <a:extLst>
              <a:ext uri="{FF2B5EF4-FFF2-40B4-BE49-F238E27FC236}">
                <a16:creationId xmlns:a16="http://schemas.microsoft.com/office/drawing/2014/main" id="{2BBA9BE0-91BC-46D6-8551-F1E844B5DC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7738" y="1052513"/>
            <a:ext cx="3687762" cy="55451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68032D14-8320-4F86-B501-4D0EA0404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36867" name="Picture 4" descr="Untitled-1">
            <a:extLst>
              <a:ext uri="{FF2B5EF4-FFF2-40B4-BE49-F238E27FC236}">
                <a16:creationId xmlns:a16="http://schemas.microsoft.com/office/drawing/2014/main" id="{9E0204FA-EDFF-4DC3-A357-12544C261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8963" y="0"/>
            <a:ext cx="4816475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>
            <a:extLst>
              <a:ext uri="{FF2B5EF4-FFF2-40B4-BE49-F238E27FC236}">
                <a16:creationId xmlns:a16="http://schemas.microsoft.com/office/drawing/2014/main" id="{47D0026F-DD5E-4002-B170-D5DF9E4B3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7891" name="Picture 4" descr="Aufladen_der_Jurte_4">
            <a:extLst>
              <a:ext uri="{FF2B5EF4-FFF2-40B4-BE49-F238E27FC236}">
                <a16:creationId xmlns:a16="http://schemas.microsoft.com/office/drawing/2014/main" id="{2CFEE858-210E-47C7-9AF3-6A0B858CAE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116013"/>
            <a:ext cx="7273925" cy="5454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>
            <a:extLst>
              <a:ext uri="{FF2B5EF4-FFF2-40B4-BE49-F238E27FC236}">
                <a16:creationId xmlns:a16="http://schemas.microsoft.com/office/drawing/2014/main" id="{FC379168-F364-40D8-BABB-1FF8A22C0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8915" name="Picture 10" descr="P1000299">
            <a:extLst>
              <a:ext uri="{FF2B5EF4-FFF2-40B4-BE49-F238E27FC236}">
                <a16:creationId xmlns:a16="http://schemas.microsoft.com/office/drawing/2014/main" id="{BECD74D0-9217-4162-B65F-525C75AD80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938" y="549275"/>
            <a:ext cx="4591050" cy="61198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>
            <a:extLst>
              <a:ext uri="{FF2B5EF4-FFF2-40B4-BE49-F238E27FC236}">
                <a16:creationId xmlns:a16="http://schemas.microsoft.com/office/drawing/2014/main" id="{362B17E7-023C-4BC1-BFEC-1AD230630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39939" name="Picture 4" descr="37">
            <a:extLst>
              <a:ext uri="{FF2B5EF4-FFF2-40B4-BE49-F238E27FC236}">
                <a16:creationId xmlns:a16="http://schemas.microsoft.com/office/drawing/2014/main" id="{5C350974-F311-4373-AD90-59C960CACA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03325"/>
            <a:ext cx="7704137" cy="5108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D82BD909-8614-498C-A6E4-E848B6E31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0963" name="Picture 4" descr="pict2561">
            <a:extLst>
              <a:ext uri="{FF2B5EF4-FFF2-40B4-BE49-F238E27FC236}">
                <a16:creationId xmlns:a16="http://schemas.microsoft.com/office/drawing/2014/main" id="{99523800-BFF4-4514-9976-B6DC388F0F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2133656"/>
            <a:ext cx="4447852" cy="333267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7" descr="pict2561">
            <a:extLst>
              <a:ext uri="{FF2B5EF4-FFF2-40B4-BE49-F238E27FC236}">
                <a16:creationId xmlns:a16="http://schemas.microsoft.com/office/drawing/2014/main" id="{AF2A2056-D680-475D-AA81-56390135BE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6996" y="188640"/>
            <a:ext cx="4513950" cy="33843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6C15D07-8ED8-49D6-B18B-AB569200E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46125"/>
          </a:xfrm>
        </p:spPr>
        <p:txBody>
          <a:bodyPr/>
          <a:lstStyle/>
          <a:p>
            <a:r>
              <a:rPr lang="hu-HU" altLang="hu-HU" sz="3600" b="1" dirty="0"/>
              <a:t>Állaltalakú lények a mitológiában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9221543-1F08-4CA1-9AA0-9819470C2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27240"/>
          </a:xfrm>
        </p:spPr>
        <p:txBody>
          <a:bodyPr/>
          <a:lstStyle/>
          <a:p>
            <a:r>
              <a:rPr lang="hu-HU" altLang="hu-HU" sz="3200" dirty="0"/>
              <a:t>Tipikus </a:t>
            </a:r>
            <a:r>
              <a:rPr lang="hu-HU" altLang="hu-HU" sz="3200" dirty="0" err="1"/>
              <a:t>totemisztikus</a:t>
            </a:r>
            <a:r>
              <a:rPr lang="hu-HU" altLang="hu-HU" sz="3200" dirty="0"/>
              <a:t> jelenségek (több népcsoportnál előfordulnak, térben és időben is nagyszámú emlék maradt fenn), etnogenetikus mítoszok</a:t>
            </a:r>
          </a:p>
          <a:p>
            <a:r>
              <a:rPr lang="hu-HU" altLang="hu-HU" sz="3200" dirty="0"/>
              <a:t>Szarvas(félék)</a:t>
            </a:r>
          </a:p>
          <a:p>
            <a:r>
              <a:rPr lang="hu-HU" altLang="hu-HU" sz="3200" dirty="0"/>
              <a:t>Farkas, kutya, róka, mitikus ragadozók</a:t>
            </a:r>
          </a:p>
          <a:p>
            <a:r>
              <a:rPr lang="hu-HU" altLang="hu-HU" sz="3200" dirty="0"/>
              <a:t>Ragadozó madarak</a:t>
            </a:r>
          </a:p>
          <a:p>
            <a:r>
              <a:rPr lang="hu-HU" altLang="hu-HU" sz="3200" dirty="0"/>
              <a:t>Vízi madarak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>
            <a:extLst>
              <a:ext uri="{FF2B5EF4-FFF2-40B4-BE49-F238E27FC236}">
                <a16:creationId xmlns:a16="http://schemas.microsoft.com/office/drawing/2014/main" id="{D608C44E-0890-44F1-9E1D-0894C8B69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43011" name="Picture 4" descr="ello szarvas">
            <a:extLst>
              <a:ext uri="{FF2B5EF4-FFF2-40B4-BE49-F238E27FC236}">
                <a16:creationId xmlns:a16="http://schemas.microsoft.com/office/drawing/2014/main" id="{BE8A7D6C-79CD-4E7C-813A-10D581AF59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34975"/>
            <a:ext cx="8064500" cy="64055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>
            <a:extLst>
              <a:ext uri="{FF2B5EF4-FFF2-40B4-BE49-F238E27FC236}">
                <a16:creationId xmlns:a16="http://schemas.microsoft.com/office/drawing/2014/main" id="{DDC908EE-17A7-4EE2-B083-60BAF5395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44035" name="Picture 4" descr="beolvasás0003">
            <a:extLst>
              <a:ext uri="{FF2B5EF4-FFF2-40B4-BE49-F238E27FC236}">
                <a16:creationId xmlns:a16="http://schemas.microsoft.com/office/drawing/2014/main" id="{0B808F9B-20D2-4A2C-8E0F-FEE7C907E8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0"/>
            <a:ext cx="4379912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>
            <a:extLst>
              <a:ext uri="{FF2B5EF4-FFF2-40B4-BE49-F238E27FC236}">
                <a16:creationId xmlns:a16="http://schemas.microsoft.com/office/drawing/2014/main" id="{BCDE171F-D392-4BA2-B017-A84AD81A7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45059" name="Picture 4" descr="szarvasos ko">
            <a:extLst>
              <a:ext uri="{FF2B5EF4-FFF2-40B4-BE49-F238E27FC236}">
                <a16:creationId xmlns:a16="http://schemas.microsoft.com/office/drawing/2014/main" id="{447E1320-59B5-4630-9026-511CBB16CC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6188" y="0"/>
            <a:ext cx="3592512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084F78E-C0AA-46AC-92B7-4DA97BC218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 sz="2800">
              <a:latin typeface="Times New Roman" panose="02020603050405020304" pitchFamily="18" charset="0"/>
            </a:endParaRPr>
          </a:p>
        </p:txBody>
      </p:sp>
      <p:pic>
        <p:nvPicPr>
          <p:cNvPr id="8195" name="Picture 4" descr="beolvasás">
            <a:extLst>
              <a:ext uri="{FF2B5EF4-FFF2-40B4-BE49-F238E27FC236}">
                <a16:creationId xmlns:a16="http://schemas.microsoft.com/office/drawing/2014/main" id="{83CB71C3-909E-4A8A-BC4A-40E3EB7CE4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052513"/>
            <a:ext cx="3671887" cy="5400675"/>
          </a:xfrm>
        </p:spPr>
      </p:pic>
      <p:pic>
        <p:nvPicPr>
          <p:cNvPr id="8196" name="Picture 3" descr="beolvasás0017">
            <a:extLst>
              <a:ext uri="{FF2B5EF4-FFF2-40B4-BE49-F238E27FC236}">
                <a16:creationId xmlns:a16="http://schemas.microsoft.com/office/drawing/2014/main" id="{2FC250B1-89C4-4E04-8ACE-010AF93072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5538" y="692150"/>
            <a:ext cx="3846512" cy="5832475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422D4A-BD49-4FC0-9676-9E5E0DBDE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r>
              <a:rPr lang="hu-HU" altLang="hu-HU" sz="3600" b="1" dirty="0"/>
              <a:t>Alapfogalmak: lélek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8EB9043-7AEC-4E4D-82B9-048103C8D4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1125539"/>
            <a:ext cx="8291264" cy="4741862"/>
          </a:xfrm>
        </p:spPr>
        <p:txBody>
          <a:bodyPr/>
          <a:lstStyle/>
          <a:p>
            <a:r>
              <a:rPr lang="hu-HU" altLang="hu-HU" dirty="0"/>
              <a:t>Animizmus, lélekhit</a:t>
            </a:r>
            <a:r>
              <a:rPr lang="hu-HU" altLang="hu-HU" dirty="0">
                <a:latin typeface="Times New Roman" panose="02020603050405020304" pitchFamily="18" charset="0"/>
              </a:rPr>
              <a:t> </a:t>
            </a:r>
          </a:p>
          <a:p>
            <a:r>
              <a:rPr lang="hu-HU" altLang="hu-HU" dirty="0">
                <a:latin typeface="Times New Roman" panose="02020603050405020304" pitchFamily="18" charset="0"/>
              </a:rPr>
              <a:t>A lélekről alkotott hit, és hiedelmek jelentik a sámánizmust alkotó vallási képzeteknek alapját. Az élőlényeknek több (kettő, három vagy még több) lelkük van. A lélek típusai (népenként és területenként eltérő képzetek lehetségesek):</a:t>
            </a:r>
          </a:p>
          <a:p>
            <a:r>
              <a:rPr lang="hu-HU" altLang="hu-HU" dirty="0">
                <a:latin typeface="Times New Roman" panose="02020603050405020304" pitchFamily="18" charset="0"/>
              </a:rPr>
              <a:t>1. A testlélek (a halál után pl. 49 nap múlva) elenyészik, vagy újjászületik, a test másolata.</a:t>
            </a:r>
          </a:p>
          <a:p>
            <a:r>
              <a:rPr lang="hu-HU" altLang="hu-HU" dirty="0">
                <a:latin typeface="Times New Roman" panose="02020603050405020304" pitchFamily="18" charset="0"/>
              </a:rPr>
              <a:t>2. A szabadlélek: álomban elvándorol, alakváltó, csak a sámán tudja irányítani, megváltozott tudatállapotban ez a lélek hagyja el a testét. A lélekutazás is ehhez a típushoz kötődik. Betegség esetén ez a lélek kerül az ártó erők hatalmába.</a:t>
            </a:r>
          </a:p>
          <a:p>
            <a:r>
              <a:rPr lang="hu-HU" altLang="hu-HU" dirty="0">
                <a:latin typeface="Times New Roman" panose="02020603050405020304" pitchFamily="18" charset="0"/>
              </a:rPr>
              <a:t>3. </a:t>
            </a:r>
            <a:r>
              <a:rPr lang="hu-HU" altLang="hu-HU" dirty="0" err="1">
                <a:latin typeface="Times New Roman" panose="02020603050405020304" pitchFamily="18" charset="0"/>
              </a:rPr>
              <a:t>Csontörző</a:t>
            </a:r>
            <a:r>
              <a:rPr lang="hu-HU" altLang="hu-HU" dirty="0">
                <a:latin typeface="Times New Roman" panose="02020603050405020304" pitchFamily="18" charset="0"/>
              </a:rPr>
              <a:t> lélek: feladata a holttest őrzése az ártó démonoktól.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538C79B-5AC5-4EFE-8671-CA95C8129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r>
              <a:rPr lang="hu-HU" altLang="hu-HU" sz="3200">
                <a:latin typeface="Times New Roman" panose="02020603050405020304" pitchFamily="18" charset="0"/>
              </a:rPr>
              <a:t>Alapfogalmak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C31E8FD-EC97-420A-B336-DF680F89DB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310062"/>
          </a:xfrm>
        </p:spPr>
        <p:txBody>
          <a:bodyPr/>
          <a:lstStyle/>
          <a:p>
            <a:r>
              <a:rPr lang="hu-HU" altLang="hu-HU" sz="2400" i="1">
                <a:latin typeface="Times New Roman" panose="02020603050405020304" pitchFamily="18" charset="0"/>
              </a:rPr>
              <a:t>Ongon: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A sámánok transzcendens segítőszellemei és azok ábrázolásai a lakhelyen (a tiszteleti helyen) és a természetben. A szó etimológiája: „eredeti, tiszta”. 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Ábrázolástípusok: amorf, zoomorf, antropozoomorf, antropomorf.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Anyaga: állati bőr, szőr, nemez, szövet, fa, kő, papír.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1AF9B532-F69A-4C60-8D11-D343F0C84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48131" name="Picture 4" descr="image0036_Xoni owchix">
            <a:extLst>
              <a:ext uri="{FF2B5EF4-FFF2-40B4-BE49-F238E27FC236}">
                <a16:creationId xmlns:a16="http://schemas.microsoft.com/office/drawing/2014/main" id="{A9A43FF4-85A8-4540-9341-D3EB2C68F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11275"/>
            <a:ext cx="7632700" cy="48609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849D4E7-674A-437D-803C-26E3771F7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49155" name="Picture 3" descr="08_09__18">
            <a:extLst>
              <a:ext uri="{FF2B5EF4-FFF2-40B4-BE49-F238E27FC236}">
                <a16:creationId xmlns:a16="http://schemas.microsoft.com/office/drawing/2014/main" id="{363DB01A-53B8-48C9-877B-DEF9DD1DC0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150" y="0"/>
            <a:ext cx="4435475" cy="6669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86F17C8-A757-4E36-801A-A547917B61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50179" name="Picture 3" descr="08_09__18">
            <a:extLst>
              <a:ext uri="{FF2B5EF4-FFF2-40B4-BE49-F238E27FC236}">
                <a16:creationId xmlns:a16="http://schemas.microsoft.com/office/drawing/2014/main" id="{F528E947-1B12-425E-A46F-DD7F01B0E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150" y="0"/>
            <a:ext cx="4560888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7D730D3-7B19-4C71-AB7C-44DF45860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55613"/>
          </a:xfrm>
        </p:spPr>
        <p:txBody>
          <a:bodyPr/>
          <a:lstStyle/>
          <a:p>
            <a:endParaRPr lang="en-US" altLang="hu-HU" sz="1800" i="1"/>
          </a:p>
        </p:txBody>
      </p:sp>
      <p:pic>
        <p:nvPicPr>
          <p:cNvPr id="51203" name="Picture 3" descr="rajzos teljes">
            <a:extLst>
              <a:ext uri="{FF2B5EF4-FFF2-40B4-BE49-F238E27FC236}">
                <a16:creationId xmlns:a16="http://schemas.microsoft.com/office/drawing/2014/main" id="{385CF567-F56E-49B2-86C5-0A884EF1AA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530225"/>
            <a:ext cx="6840538" cy="6296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4862530A-31A6-4262-BB8E-4568C62AB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53251" name="Picture 4" descr="Babaga">
            <a:extLst>
              <a:ext uri="{FF2B5EF4-FFF2-40B4-BE49-F238E27FC236}">
                <a16:creationId xmlns:a16="http://schemas.microsoft.com/office/drawing/2014/main" id="{42185CF2-7ABC-454E-AEB3-95A198C306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1863" y="765175"/>
            <a:ext cx="4267200" cy="5688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>
            <a:extLst>
              <a:ext uri="{FF2B5EF4-FFF2-40B4-BE49-F238E27FC236}">
                <a16:creationId xmlns:a16="http://schemas.microsoft.com/office/drawing/2014/main" id="{66FCBEAC-6CB9-4D4A-888C-98C0965E73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54275" name="Picture 4" descr="image0129 urianxai toorcog7">
            <a:extLst>
              <a:ext uri="{FF2B5EF4-FFF2-40B4-BE49-F238E27FC236}">
                <a16:creationId xmlns:a16="http://schemas.microsoft.com/office/drawing/2014/main" id="{88564671-B59E-4EA6-8708-33E9899F0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763" y="692150"/>
            <a:ext cx="3840162" cy="57610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A7DF59B4-F4AF-4A7E-9632-F632F532D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600" b="1" dirty="0"/>
              <a:t>Oltár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73D200D-51D4-414C-B291-ECB0C2F779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4188" y="1628775"/>
            <a:ext cx="8202612" cy="4537075"/>
          </a:xfrm>
        </p:spPr>
        <p:txBody>
          <a:bodyPr/>
          <a:lstStyle/>
          <a:p>
            <a:r>
              <a:rPr lang="hu-HU" altLang="hu-HU" sz="2800" dirty="0"/>
              <a:t>A sámán lakhelyén, a tiszteleti helyen. Jurtában a bejárattal szemben (többnyire az É, ÉNY irányban. NB! Védelem a holtak birodalmának irányából.</a:t>
            </a:r>
          </a:p>
          <a:p>
            <a:r>
              <a:rPr lang="hu-HU" altLang="hu-HU" sz="2800" dirty="0"/>
              <a:t>Cf. academia.edu Birtalan Ágnes: A mongol sámánok szakrális tárgyi világa. In: </a:t>
            </a:r>
            <a:r>
              <a:rPr lang="hu-HU" altLang="hu-HU" sz="2800" i="1" dirty="0"/>
              <a:t>Vallástudományi Szemle</a:t>
            </a:r>
            <a:r>
              <a:rPr lang="hu-HU" altLang="hu-HU" sz="2800" dirty="0"/>
              <a:t> 2007/2 pp. 157–171. [</a:t>
            </a:r>
            <a:r>
              <a:rPr lang="hu-HU" altLang="hu-HU" sz="2800" dirty="0" err="1"/>
              <a:t>Sacral</a:t>
            </a:r>
            <a:r>
              <a:rPr lang="hu-HU" altLang="hu-HU" sz="2800" dirty="0"/>
              <a:t> </a:t>
            </a:r>
            <a:r>
              <a:rPr lang="hu-HU" altLang="hu-HU" sz="2800" dirty="0" err="1"/>
              <a:t>Objects</a:t>
            </a:r>
            <a:r>
              <a:rPr lang="hu-HU" altLang="hu-HU" sz="2800" dirty="0"/>
              <a:t> of Mongol </a:t>
            </a:r>
            <a:r>
              <a:rPr lang="hu-HU" altLang="hu-HU" sz="2800" dirty="0" err="1"/>
              <a:t>Shamans</a:t>
            </a:r>
            <a:r>
              <a:rPr lang="hu-HU" altLang="hu-HU" sz="2800" dirty="0"/>
              <a:t>]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6B0C0D1-336B-4DF9-9F52-010C568DC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56323" name="Picture 3" descr="9 Baljir oltar 2">
            <a:extLst>
              <a:ext uri="{FF2B5EF4-FFF2-40B4-BE49-F238E27FC236}">
                <a16:creationId xmlns:a16="http://schemas.microsoft.com/office/drawing/2014/main" id="{1507DCA9-A1F7-45F5-9FB0-118FDD5889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6600" y="0"/>
            <a:ext cx="4605338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>
            <a:extLst>
              <a:ext uri="{FF2B5EF4-FFF2-40B4-BE49-F238E27FC236}">
                <a16:creationId xmlns:a16="http://schemas.microsoft.com/office/drawing/2014/main" id="{0A47E4B3-7230-475B-B431-CC7457C5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hu-HU"/>
          </a:p>
        </p:txBody>
      </p:sp>
      <p:pic>
        <p:nvPicPr>
          <p:cNvPr id="9219" name="Tartalom helye 5">
            <a:extLst>
              <a:ext uri="{FF2B5EF4-FFF2-40B4-BE49-F238E27FC236}">
                <a16:creationId xmlns:a16="http://schemas.microsoft.com/office/drawing/2014/main" id="{6A7D876E-8AD3-47C1-8757-241275E75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722312"/>
            <a:ext cx="3832225" cy="5413375"/>
          </a:xfrm>
        </p:spPr>
      </p:pic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BBCAC121-66FC-492E-9965-FCDFDDE8A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257079"/>
              </p:ext>
            </p:extLst>
          </p:nvPr>
        </p:nvGraphicFramePr>
        <p:xfrm>
          <a:off x="4355976" y="2060848"/>
          <a:ext cx="4574768" cy="3325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905796" imgH="7200900" progId="AcroExch.Document.DC">
                  <p:embed/>
                </p:oleObj>
              </mc:Choice>
              <mc:Fallback>
                <p:oleObj name="Acrobat Document" r:id="rId3" imgW="9905796" imgH="7200900" progId="AcroExch.Document.DC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BBCAC121-66FC-492E-9965-FCDFDDE8A8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5976" y="2060848"/>
                        <a:ext cx="4574768" cy="3325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2EB44DC-FBBC-4DD0-A4DF-34DC2140E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just"/>
            <a:r>
              <a:rPr lang="hu-HU" altLang="hu-HU" sz="3600" b="1" dirty="0"/>
              <a:t>Terminológiai kérdések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267686D-F481-4F09-AB7A-CC463F60ED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598987"/>
          </a:xfrm>
        </p:spPr>
        <p:txBody>
          <a:bodyPr/>
          <a:lstStyle/>
          <a:p>
            <a:r>
              <a:rPr lang="hu-HU" altLang="hu-HU" sz="3200" dirty="0">
                <a:latin typeface="Times New Roman" panose="02020603050405020304" pitchFamily="18" charset="0"/>
              </a:rPr>
              <a:t>Mandzsu-tunguz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šaman</a:t>
            </a:r>
            <a:r>
              <a:rPr lang="hu-HU" altLang="hu-HU" sz="3200" dirty="0">
                <a:latin typeface="Times New Roman" panose="02020603050405020304" pitchFamily="18" charset="0"/>
              </a:rPr>
              <a:t>,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saman</a:t>
            </a:r>
            <a:r>
              <a:rPr lang="hu-HU" altLang="hu-HU" sz="3200" dirty="0">
                <a:latin typeface="Times New Roman" panose="02020603050405020304" pitchFamily="18" charset="0"/>
              </a:rPr>
              <a:t>,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haman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Mongol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böge</a:t>
            </a:r>
            <a:r>
              <a:rPr lang="hu-HU" altLang="hu-HU" sz="3200" i="1" dirty="0">
                <a:latin typeface="Times New Roman" panose="02020603050405020304" pitchFamily="18" charset="0"/>
              </a:rPr>
              <a:t>,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iduγan</a:t>
            </a:r>
            <a:r>
              <a:rPr lang="hu-HU" altLang="hu-HU" sz="3200" i="1" dirty="0">
                <a:latin typeface="Times New Roman" panose="02020603050405020304" pitchFamily="18" charset="0"/>
              </a:rPr>
              <a:t>, </a:t>
            </a:r>
            <a:r>
              <a:rPr lang="hu-HU" altLang="hu-HU" sz="3200" dirty="0">
                <a:latin typeface="Times New Roman" panose="02020603050405020304" pitchFamily="18" charset="0"/>
              </a:rPr>
              <a:t>mai formája</a:t>
            </a:r>
            <a:r>
              <a:rPr lang="hu-HU" altLang="hu-HU" sz="3200" i="1" dirty="0">
                <a:latin typeface="Times New Roman" panose="02020603050405020304" pitchFamily="18" charset="0"/>
              </a:rPr>
              <a:t>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böö</a:t>
            </a:r>
            <a:r>
              <a:rPr lang="hu-HU" altLang="hu-HU" sz="3200" i="1" dirty="0">
                <a:latin typeface="Times New Roman" panose="02020603050405020304" pitchFamily="18" charset="0"/>
              </a:rPr>
              <a:t>,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udgan</a:t>
            </a:r>
            <a:r>
              <a:rPr lang="hu-HU" altLang="hu-HU" sz="3200" i="1" dirty="0">
                <a:latin typeface="Times New Roman" panose="02020603050405020304" pitchFamily="18" charset="0"/>
              </a:rPr>
              <a:t>;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jairan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Török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qam</a:t>
            </a:r>
            <a:r>
              <a:rPr lang="hu-HU" altLang="hu-HU" sz="3200" dirty="0">
                <a:latin typeface="Times New Roman" panose="02020603050405020304" pitchFamily="18" charset="0"/>
              </a:rPr>
              <a:t>, kazak, kirgiz stb.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baqši</a:t>
            </a:r>
            <a:r>
              <a:rPr lang="hu-HU" altLang="hu-HU" sz="3200" i="1" dirty="0">
                <a:latin typeface="Times New Roman" panose="02020603050405020304" pitchFamily="18" charset="0"/>
              </a:rPr>
              <a:t>, </a:t>
            </a:r>
            <a:r>
              <a:rPr lang="hu-HU" altLang="hu-HU" sz="3200" dirty="0">
                <a:latin typeface="Times New Roman" panose="02020603050405020304" pitchFamily="18" charset="0"/>
              </a:rPr>
              <a:t>jakut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oyuu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Koreai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mudang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Kínai</a:t>
            </a:r>
            <a:r>
              <a:rPr lang="hu-HU" altLang="hu-HU" sz="3200" i="1" dirty="0">
                <a:latin typeface="Times New Roman" panose="02020603050405020304" pitchFamily="18" charset="0"/>
              </a:rPr>
              <a:t>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wu</a:t>
            </a:r>
            <a:endParaRPr lang="hu-HU" altLang="hu-HU" sz="3200" i="1" dirty="0">
              <a:latin typeface="Times New Roman" panose="02020603050405020304" pitchFamily="18" charset="0"/>
            </a:endParaRP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Japán</a:t>
            </a:r>
            <a:r>
              <a:rPr lang="hu-HU" altLang="hu-HU" sz="3200" i="1" dirty="0">
                <a:latin typeface="Times New Roman" panose="02020603050405020304" pitchFamily="18" charset="0"/>
              </a:rPr>
              <a:t>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itako</a:t>
            </a:r>
            <a:endParaRPr lang="hu-HU" altLang="hu-HU" sz="32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76D06AC-FD6E-466E-85A1-48FC7D334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58371" name="Picture 3" descr="12 Georgi">
            <a:extLst>
              <a:ext uri="{FF2B5EF4-FFF2-40B4-BE49-F238E27FC236}">
                <a16:creationId xmlns:a16="http://schemas.microsoft.com/office/drawing/2014/main" id="{3DE64C96-AA5A-4F82-B5D3-3DE09D3E5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0075" y="260350"/>
            <a:ext cx="4672013" cy="6337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6B15785-3C99-4632-A66A-70F56DF77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59395" name="Picture 3" descr="08_09__18">
            <a:extLst>
              <a:ext uri="{FF2B5EF4-FFF2-40B4-BE49-F238E27FC236}">
                <a16:creationId xmlns:a16="http://schemas.microsoft.com/office/drawing/2014/main" id="{13FF939C-9A05-4A89-B209-32C2E29C6A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150" y="0"/>
            <a:ext cx="4560888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93068DD4-8E3F-49F6-A7CE-745E12B9B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60419" name="Picture 3" descr="Baljir dob melegites">
            <a:extLst>
              <a:ext uri="{FF2B5EF4-FFF2-40B4-BE49-F238E27FC236}">
                <a16:creationId xmlns:a16="http://schemas.microsoft.com/office/drawing/2014/main" id="{67360ADB-DCC3-4130-91AA-185233E92B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4088"/>
            <a:ext cx="8748713" cy="5902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6F92AA6-9232-4516-ACA3-5DDBB7EEC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61443" name="Picture 3" descr="Baljir dob col">
            <a:extLst>
              <a:ext uri="{FF2B5EF4-FFF2-40B4-BE49-F238E27FC236}">
                <a16:creationId xmlns:a16="http://schemas.microsoft.com/office/drawing/2014/main" id="{C66DC92F-6E95-4733-B115-7962393DDA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508000"/>
            <a:ext cx="8929688" cy="6303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DEAA467-3CE2-4B70-B45A-B34E50A87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2467" name="Picture 3" descr="Hakasz dob">
            <a:extLst>
              <a:ext uri="{FF2B5EF4-FFF2-40B4-BE49-F238E27FC236}">
                <a16:creationId xmlns:a16="http://schemas.microsoft.com/office/drawing/2014/main" id="{4845237A-06FF-4617-9A73-C8C5E4E87A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8253412" cy="4186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45EBAAE-AFB1-43DD-A767-2899C4F0F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63491" name="Picture 3" descr="1 aman xuur">
            <a:extLst>
              <a:ext uri="{FF2B5EF4-FFF2-40B4-BE49-F238E27FC236}">
                <a16:creationId xmlns:a16="http://schemas.microsoft.com/office/drawing/2014/main" id="{36D3BCAA-396B-461B-A400-1E9F9163E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341438"/>
            <a:ext cx="7254875" cy="4902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DD0DBC7-E6F0-4272-A4D8-D4091DA99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 rtlCol="0">
            <a:normAutofit fontScale="90000"/>
          </a:bodyPr>
          <a:lstStyle/>
          <a:p>
            <a:pPr algn="just" defTabSz="457207" fontAlgn="auto">
              <a:spcAft>
                <a:spcPts val="0"/>
              </a:spcAft>
              <a:defRPr/>
            </a:pPr>
            <a:r>
              <a:rPr lang="hu-HU" altLang="hu-HU" sz="4000" b="1" dirty="0">
                <a:latin typeface="Times New Roman" panose="02020603050405020304" pitchFamily="18" charset="0"/>
              </a:rPr>
              <a:t>Rituálé tipológia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99EA658-02A8-4589-88E9-C2ACEEC0FB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hu-HU" altLang="hu-HU" sz="3200" dirty="0">
                <a:latin typeface="Times New Roman" panose="02020603050405020304" pitchFamily="18" charset="0"/>
              </a:rPr>
              <a:t>Fekete sámán, a fekete irány sámánjai 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Fehér sámán, a fehér irány sámánjai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Fekete-fehér vagy fehér-fekete sámánok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Sárga sámán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Nappali szertartás (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yawgan</a:t>
            </a:r>
            <a:r>
              <a:rPr lang="hu-HU" altLang="hu-HU" sz="3200" i="1" dirty="0">
                <a:latin typeface="Times New Roman" panose="02020603050405020304" pitchFamily="18" charset="0"/>
              </a:rPr>
              <a:t>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böölöx</a:t>
            </a:r>
            <a:r>
              <a:rPr lang="hu-HU" altLang="hu-HU" sz="3200" dirty="0">
                <a:latin typeface="Times New Roman" panose="02020603050405020304" pitchFamily="18" charset="0"/>
              </a:rPr>
              <a:t>)</a:t>
            </a:r>
          </a:p>
          <a:p>
            <a:r>
              <a:rPr lang="hu-HU" altLang="hu-HU" sz="3200" dirty="0">
                <a:latin typeface="Times New Roman" panose="02020603050405020304" pitchFamily="18" charset="0"/>
              </a:rPr>
              <a:t>Lapockacsont-jóslás (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dalaar</a:t>
            </a:r>
            <a:r>
              <a:rPr lang="hu-HU" altLang="hu-HU" sz="3200" i="1" dirty="0">
                <a:latin typeface="Times New Roman" panose="02020603050405020304" pitchFamily="18" charset="0"/>
              </a:rPr>
              <a:t> </a:t>
            </a:r>
            <a:r>
              <a:rPr lang="hu-HU" altLang="hu-HU" sz="3200" i="1" dirty="0" err="1">
                <a:latin typeface="Times New Roman" panose="02020603050405020304" pitchFamily="18" charset="0"/>
              </a:rPr>
              <a:t>mergelex</a:t>
            </a:r>
            <a:r>
              <a:rPr lang="hu-HU" altLang="hu-HU" sz="3200" dirty="0">
                <a:latin typeface="Times New Roman" panose="02020603050405020304" pitchFamily="18" charset="0"/>
              </a:rPr>
              <a:t>)</a:t>
            </a:r>
          </a:p>
          <a:p>
            <a:r>
              <a:rPr lang="hu-HU" altLang="hu-HU" sz="3200" i="1" dirty="0">
                <a:latin typeface="Times New Roman" panose="02020603050405020304" pitchFamily="18" charset="0"/>
              </a:rPr>
              <a:t>Ongon</a:t>
            </a:r>
            <a:r>
              <a:rPr lang="hu-HU" altLang="hu-HU" sz="3200" dirty="0">
                <a:latin typeface="Times New Roman" panose="02020603050405020304" pitchFamily="18" charset="0"/>
              </a:rPr>
              <a:t> (védőszellem)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B10A61B-D9DB-4FE3-8EA1-0129670EB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11213"/>
          </a:xfrm>
        </p:spPr>
        <p:txBody>
          <a:bodyPr/>
          <a:lstStyle/>
          <a:p>
            <a:pPr algn="just"/>
            <a:r>
              <a:rPr lang="hu-HU" altLang="hu-HU" sz="3600" b="1" dirty="0">
                <a:latin typeface="Times New Roman" panose="02020603050405020304" pitchFamily="18" charset="0"/>
              </a:rPr>
              <a:t>A </a:t>
            </a:r>
            <a:r>
              <a:rPr lang="hu-HU" altLang="hu-HU" sz="3600" b="1" dirty="0" err="1">
                <a:latin typeface="Times New Roman" panose="02020603050405020304" pitchFamily="18" charset="0"/>
              </a:rPr>
              <a:t>sámánnáválás</a:t>
            </a:r>
            <a:endParaRPr lang="hu-HU" altLang="hu-HU" sz="3600" b="1" dirty="0">
              <a:latin typeface="Times New Roman" panose="02020603050405020304" pitchFamily="18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B6E5148-9DF8-4D0F-B95F-9591FD3D7C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268413"/>
            <a:ext cx="8640960" cy="4598987"/>
          </a:xfrm>
        </p:spPr>
        <p:txBody>
          <a:bodyPr/>
          <a:lstStyle/>
          <a:p>
            <a:r>
              <a:rPr lang="hu-HU" altLang="hu-HU" sz="3200" dirty="0"/>
              <a:t>I. Örökletes tudás</a:t>
            </a:r>
          </a:p>
          <a:p>
            <a:r>
              <a:rPr lang="hu-HU" altLang="hu-HU" sz="3200" dirty="0"/>
              <a:t>II.  Szellemektől kapott elhívás</a:t>
            </a:r>
          </a:p>
          <a:p>
            <a:r>
              <a:rPr lang="hu-HU" altLang="hu-HU" sz="3200" dirty="0"/>
              <a:t>Születési jelek: fölös csont (több ujj, fog), </a:t>
            </a:r>
            <a:r>
              <a:rPr lang="hu-HU" altLang="hu-HU" sz="3200" dirty="0" err="1"/>
              <a:t>szőrör</a:t>
            </a:r>
            <a:r>
              <a:rPr lang="hu-HU" altLang="hu-HU" sz="3200" dirty="0"/>
              <a:t> hát, burok stb.</a:t>
            </a:r>
          </a:p>
          <a:p>
            <a:r>
              <a:rPr lang="hu-HU" altLang="hu-HU" sz="3200" dirty="0"/>
              <a:t>Sámánbetegség: Mely életkorban? Milyen tünetek?</a:t>
            </a:r>
          </a:p>
          <a:p>
            <a:r>
              <a:rPr lang="hu-HU" altLang="hu-HU" sz="3200" dirty="0"/>
              <a:t>A tanulási </a:t>
            </a:r>
            <a:r>
              <a:rPr lang="hu-HU" altLang="hu-HU" sz="3200" dirty="0" err="1"/>
              <a:t>folymat</a:t>
            </a:r>
            <a:r>
              <a:rPr lang="hu-HU" altLang="hu-HU" sz="3200" dirty="0"/>
              <a:t>: beavatás és mesterek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2E84F98B-BB5C-4007-9B3F-91DA996C7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11213"/>
          </a:xfrm>
        </p:spPr>
        <p:txBody>
          <a:bodyPr/>
          <a:lstStyle/>
          <a:p>
            <a:pPr algn="just"/>
            <a:r>
              <a:rPr lang="hu-HU" altLang="hu-HU" sz="3600" b="1" dirty="0">
                <a:latin typeface="Times New Roman" panose="02020603050405020304" pitchFamily="18" charset="0"/>
              </a:rPr>
              <a:t>A sámán tevékenysége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7B4552F-1642-40FD-BF4C-07B1FB1C2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598987"/>
          </a:xfrm>
        </p:spPr>
        <p:txBody>
          <a:bodyPr rtlCol="0">
            <a:normAutofit/>
          </a:bodyPr>
          <a:lstStyle/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A sámán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	és közössége kapcsolata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b="1" dirty="0">
                <a:latin typeface="Times New Roman" panose="02020603050405020304" pitchFamily="18" charset="0"/>
              </a:rPr>
              <a:t>Feladatai: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b="1" dirty="0">
                <a:latin typeface="Times New Roman" panose="02020603050405020304" pitchFamily="18" charset="0"/>
              </a:rPr>
              <a:t>Nappali és éjszakai szertartások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gyógyítás,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jóslás,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áldozatok bemutatása,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halottkísérés, 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vadászmágia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sz="2400" dirty="0">
                <a:latin typeface="Times New Roman" panose="02020603050405020304" pitchFamily="18" charset="0"/>
              </a:rPr>
              <a:t>A sámán tárgyi világa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>
            <a:extLst>
              <a:ext uri="{FF2B5EF4-FFF2-40B4-BE49-F238E27FC236}">
                <a16:creationId xmlns:a16="http://schemas.microsoft.com/office/drawing/2014/main" id="{318ABD10-1501-4FA9-B2D2-0D5C9667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52438"/>
            <a:ext cx="7072312" cy="960437"/>
          </a:xfrm>
        </p:spPr>
        <p:txBody>
          <a:bodyPr/>
          <a:lstStyle/>
          <a:p>
            <a:r>
              <a:rPr lang="hu-HU" altLang="hu-HU" sz="3600" b="1" dirty="0"/>
              <a:t>Velünk élő sámánizmus</a:t>
            </a:r>
            <a:endParaRPr lang="en-GB" altLang="hu-HU" sz="3600" b="1" dirty="0"/>
          </a:p>
        </p:txBody>
      </p:sp>
      <p:sp>
        <p:nvSpPr>
          <p:cNvPr id="10243" name="Tartalom helye 2">
            <a:extLst>
              <a:ext uri="{FF2B5EF4-FFF2-40B4-BE49-F238E27FC236}">
                <a16:creationId xmlns:a16="http://schemas.microsoft.com/office/drawing/2014/main" id="{56388E8B-BE9C-4CBE-9446-2368B7A0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875"/>
            <a:ext cx="7848798" cy="5112469"/>
          </a:xfrm>
        </p:spPr>
        <p:txBody>
          <a:bodyPr/>
          <a:lstStyle/>
          <a:p>
            <a:r>
              <a:rPr lang="hu-HU" altLang="hu-HU" sz="2400" dirty="0"/>
              <a:t>Hétköznapi hiedelmek</a:t>
            </a:r>
          </a:p>
          <a:p>
            <a:r>
              <a:rPr lang="hu-HU" altLang="hu-HU" sz="2400" dirty="0"/>
              <a:t>A babona és a hiedelem</a:t>
            </a:r>
          </a:p>
          <a:p>
            <a:r>
              <a:rPr lang="hu-HU" altLang="hu-HU" sz="2400" dirty="0"/>
              <a:t>Hagyományőrzés</a:t>
            </a:r>
          </a:p>
          <a:p>
            <a:r>
              <a:rPr lang="hu-HU" altLang="hu-HU" sz="2400" dirty="0"/>
              <a:t>Kitalált hagyomány</a:t>
            </a:r>
          </a:p>
          <a:p>
            <a:r>
              <a:rPr lang="hu-HU" altLang="hu-HU" sz="2400" dirty="0"/>
              <a:t>Émikus és étikus magyarázatok</a:t>
            </a:r>
          </a:p>
          <a:p>
            <a:r>
              <a:rPr lang="hu-HU" altLang="hu-HU" sz="2400" dirty="0"/>
              <a:t>Kulturális kontextus, kultúraspecifikus jelenségek</a:t>
            </a:r>
          </a:p>
          <a:p>
            <a:r>
              <a:rPr lang="hu-HU" altLang="hu-HU" sz="2400" dirty="0" err="1"/>
              <a:t>Megújúló</a:t>
            </a:r>
            <a:r>
              <a:rPr lang="hu-HU" altLang="hu-HU" sz="2400" dirty="0"/>
              <a:t> jelenségek</a:t>
            </a:r>
          </a:p>
          <a:p>
            <a:r>
              <a:rPr lang="hu-HU" altLang="hu-HU" sz="2400" dirty="0"/>
              <a:t>Pszichológiai háttér</a:t>
            </a:r>
          </a:p>
          <a:p>
            <a:r>
              <a:rPr lang="hu-HU" altLang="hu-HU" sz="2400" dirty="0"/>
              <a:t>Hit</a:t>
            </a:r>
          </a:p>
          <a:p>
            <a:r>
              <a:rPr lang="hu-HU" altLang="hu-HU" sz="2400" dirty="0"/>
              <a:t>Humán ökológia</a:t>
            </a:r>
          </a:p>
          <a:p>
            <a:endParaRPr lang="en-GB" altLang="hu-H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9D835F0-6302-4286-AE31-B683196D9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67587" name="Picture 3" descr="sziklarajz dob">
            <a:extLst>
              <a:ext uri="{FF2B5EF4-FFF2-40B4-BE49-F238E27FC236}">
                <a16:creationId xmlns:a16="http://schemas.microsoft.com/office/drawing/2014/main" id="{372BD343-AD38-41DB-BB45-E157FCCB0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65188"/>
            <a:ext cx="7129463" cy="5713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3930E09-43E6-4D37-B2E6-620CBB2B0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68611" name="Picture 3" descr="Baljir day colour">
            <a:extLst>
              <a:ext uri="{FF2B5EF4-FFF2-40B4-BE49-F238E27FC236}">
                <a16:creationId xmlns:a16="http://schemas.microsoft.com/office/drawing/2014/main" id="{32996CF7-7127-4E5A-8A04-0E3F770A60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450" y="0"/>
            <a:ext cx="4430713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17FFA1B-180E-4A03-8859-DF37A3506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69635" name="Picture 3" descr="Baljir lapocka">
            <a:extLst>
              <a:ext uri="{FF2B5EF4-FFF2-40B4-BE49-F238E27FC236}">
                <a16:creationId xmlns:a16="http://schemas.microsoft.com/office/drawing/2014/main" id="{85E1DF34-C5D0-4749-878D-7C0EC26A47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497888" cy="6242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>
            <a:extLst>
              <a:ext uri="{FF2B5EF4-FFF2-40B4-BE49-F238E27FC236}">
                <a16:creationId xmlns:a16="http://schemas.microsoft.com/office/drawing/2014/main" id="{2B767CD9-6016-4BF5-A89D-78250B902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70659" name="Picture 4" descr="Arc">
            <a:extLst>
              <a:ext uri="{FF2B5EF4-FFF2-40B4-BE49-F238E27FC236}">
                <a16:creationId xmlns:a16="http://schemas.microsoft.com/office/drawing/2014/main" id="{FF7752B4-1177-40E4-93A3-1749B4BDA9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008063"/>
            <a:ext cx="7272337" cy="5454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>
            <a:extLst>
              <a:ext uri="{FF2B5EF4-FFF2-40B4-BE49-F238E27FC236}">
                <a16:creationId xmlns:a16="http://schemas.microsoft.com/office/drawing/2014/main" id="{06183C65-16F9-4682-87F1-46C278EAA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71683" name="Picture 4" descr="Cacaliin_xalbaga">
            <a:extLst>
              <a:ext uri="{FF2B5EF4-FFF2-40B4-BE49-F238E27FC236}">
                <a16:creationId xmlns:a16="http://schemas.microsoft.com/office/drawing/2014/main" id="{77F5732F-9D1C-40CD-A80D-5DD2CE3E8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14450"/>
            <a:ext cx="7705725" cy="50784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6A0C30D-7942-455D-8E41-8C560BACD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811213"/>
          </a:xfrm>
        </p:spPr>
        <p:txBody>
          <a:bodyPr/>
          <a:lstStyle/>
          <a:p>
            <a:r>
              <a:rPr lang="hu-HU" altLang="hu-HU" sz="3600" b="1" dirty="0"/>
              <a:t>Szakrális kommunikáció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7F3693E9-DAF0-4B5C-AEA6-A98C73B92F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287885"/>
            <a:ext cx="8435280" cy="494940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400" dirty="0">
                <a:latin typeface="Times New Roman" panose="02020603050405020304" pitchFamily="18" charset="0"/>
              </a:rPr>
              <a:t>Lovász, Irén: </a:t>
            </a:r>
            <a:r>
              <a:rPr lang="hu-HU" altLang="hu-HU" sz="2400" i="1" dirty="0">
                <a:latin typeface="Times New Roman" panose="02020603050405020304" pitchFamily="18" charset="0"/>
              </a:rPr>
              <a:t>Szakrális kommunikáció</a:t>
            </a:r>
            <a:r>
              <a:rPr lang="hu-HU" altLang="hu-HU" sz="2400" dirty="0">
                <a:latin typeface="Times New Roman" panose="02020603050405020304" pitchFamily="18" charset="0"/>
              </a:rPr>
              <a:t>. Európai Folklór Intézet, Budapest 2002.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academia.edu</a:t>
            </a:r>
            <a:endParaRPr lang="hu-HU" altLang="hu-HU" sz="240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u-HU" altLang="zh-CN" sz="2400" dirty="0">
                <a:latin typeface="Times New Roman" panose="02020603050405020304" pitchFamily="18" charset="0"/>
              </a:rPr>
              <a:t>Birtalan, Ágnes: Non-</a:t>
            </a:r>
            <a:r>
              <a:rPr lang="hu-HU" altLang="zh-CN" sz="2400" dirty="0" err="1">
                <a:latin typeface="Times New Roman" panose="02020603050405020304" pitchFamily="18" charset="0"/>
              </a:rPr>
              <a:t>Verbal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Communication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with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Spirits</a:t>
            </a:r>
            <a:r>
              <a:rPr lang="hu-HU" altLang="zh-CN" sz="2400" dirty="0">
                <a:latin typeface="Times New Roman" panose="02020603050405020304" pitchFamily="18" charset="0"/>
              </a:rPr>
              <a:t> – </a:t>
            </a:r>
            <a:r>
              <a:rPr lang="hu-HU" altLang="zh-CN" sz="2400" dirty="0" err="1">
                <a:latin typeface="Times New Roman" panose="02020603050405020304" pitchFamily="18" charset="0"/>
              </a:rPr>
              <a:t>As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it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Occurs</a:t>
            </a:r>
            <a:r>
              <a:rPr lang="hu-HU" altLang="zh-CN" sz="2400" dirty="0">
                <a:latin typeface="Times New Roman" panose="02020603050405020304" pitchFamily="18" charset="0"/>
              </a:rPr>
              <a:t> in </a:t>
            </a:r>
            <a:r>
              <a:rPr lang="hu-HU" altLang="zh-CN" sz="2400" dirty="0" err="1">
                <a:latin typeface="Times New Roman" panose="02020603050405020304" pitchFamily="18" charset="0"/>
              </a:rPr>
              <a:t>Rituals</a:t>
            </a:r>
            <a:r>
              <a:rPr lang="hu-HU" altLang="zh-CN" sz="2400" dirty="0">
                <a:latin typeface="Times New Roman" panose="02020603050405020304" pitchFamily="18" charset="0"/>
              </a:rPr>
              <a:t> and </a:t>
            </a:r>
            <a:r>
              <a:rPr lang="hu-HU" altLang="zh-CN" sz="2400" dirty="0" err="1">
                <a:latin typeface="Times New Roman" panose="02020603050405020304" pitchFamily="18" charset="0"/>
              </a:rPr>
              <a:t>as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it</a:t>
            </a:r>
            <a:r>
              <a:rPr lang="hu-HU" altLang="zh-CN" sz="2400" dirty="0">
                <a:latin typeface="Times New Roman" panose="02020603050405020304" pitchFamily="18" charset="0"/>
              </a:rPr>
              <a:t> is </a:t>
            </a:r>
            <a:r>
              <a:rPr lang="hu-HU" altLang="zh-CN" sz="2400" dirty="0" err="1">
                <a:latin typeface="Times New Roman" panose="02020603050405020304" pitchFamily="18" charset="0"/>
              </a:rPr>
              <a:t>Reflected</a:t>
            </a:r>
            <a:r>
              <a:rPr lang="hu-HU" altLang="zh-CN" sz="2400" dirty="0">
                <a:latin typeface="Times New Roman" panose="02020603050405020304" pitchFamily="18" charset="0"/>
              </a:rPr>
              <a:t> in </a:t>
            </a:r>
            <a:r>
              <a:rPr lang="hu-HU" altLang="zh-CN" sz="2400" dirty="0" err="1">
                <a:latin typeface="Times New Roman" panose="02020603050405020304" pitchFamily="18" charset="0"/>
              </a:rPr>
              <a:t>the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Texts</a:t>
            </a:r>
            <a:r>
              <a:rPr lang="hu-HU" altLang="zh-CN" sz="2400" dirty="0">
                <a:latin typeface="Times New Roman" panose="02020603050405020304" pitchFamily="18" charset="0"/>
              </a:rPr>
              <a:t> of </a:t>
            </a:r>
            <a:r>
              <a:rPr lang="hu-HU" altLang="zh-CN" sz="2400" dirty="0" err="1">
                <a:latin typeface="Times New Roman" panose="02020603050405020304" pitchFamily="18" charset="0"/>
              </a:rPr>
              <a:t>the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Darkhad</a:t>
            </a:r>
            <a:r>
              <a:rPr lang="hu-HU" altLang="zh-CN" sz="2400" dirty="0">
                <a:latin typeface="Times New Roman" panose="02020603050405020304" pitchFamily="18" charset="0"/>
              </a:rPr>
              <a:t>-Mongol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Shamans</a:t>
            </a:r>
            <a:r>
              <a:rPr lang="hu-HU" altLang="zh-CN" sz="2400" dirty="0">
                <a:latin typeface="Times New Roman" panose="02020603050405020304" pitchFamily="18" charset="0"/>
              </a:rPr>
              <a:t>. In: </a:t>
            </a:r>
            <a:r>
              <a:rPr lang="hu-HU" altLang="zh-CN" sz="2400" i="1" dirty="0" err="1">
                <a:latin typeface="Times New Roman" panose="02020603050405020304" pitchFamily="18" charset="0"/>
              </a:rPr>
              <a:t>Shamans</a:t>
            </a:r>
            <a:r>
              <a:rPr lang="hu-HU" altLang="zh-CN" sz="2400" i="1" dirty="0">
                <a:latin typeface="Times New Roman" panose="02020603050405020304" pitchFamily="18" charset="0"/>
              </a:rPr>
              <a:t> </a:t>
            </a:r>
            <a:r>
              <a:rPr lang="hu-HU" altLang="zh-CN" sz="2400" i="1" dirty="0" err="1">
                <a:latin typeface="Times New Roman" panose="02020603050405020304" pitchFamily="18" charset="0"/>
              </a:rPr>
              <a:t>Unbound</a:t>
            </a:r>
            <a:r>
              <a:rPr lang="hu-HU" altLang="zh-CN" sz="2400" dirty="0">
                <a:latin typeface="Times New Roman" panose="02020603050405020304" pitchFamily="18" charset="0"/>
              </a:rPr>
              <a:t>. </a:t>
            </a:r>
            <a:r>
              <a:rPr lang="hu-HU" altLang="zh-CN" sz="2400" dirty="0" err="1">
                <a:latin typeface="Times New Roman" panose="02020603050405020304" pitchFamily="18" charset="0"/>
              </a:rPr>
              <a:t>Ed</a:t>
            </a:r>
            <a:r>
              <a:rPr lang="hu-HU" altLang="zh-CN" sz="2400" dirty="0">
                <a:latin typeface="Times New Roman" panose="02020603050405020304" pitchFamily="18" charset="0"/>
              </a:rPr>
              <a:t>. Mihály Hoppál – Zsuzsanna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Simonkay</a:t>
            </a:r>
            <a:r>
              <a:rPr lang="hu-HU" altLang="zh-CN" sz="2400" dirty="0">
                <a:latin typeface="Times New Roman" panose="02020603050405020304" pitchFamily="18" charset="0"/>
              </a:rPr>
              <a:t> in </a:t>
            </a:r>
            <a:r>
              <a:rPr lang="hu-HU" altLang="zh-CN" sz="2400" dirty="0" err="1">
                <a:latin typeface="Times New Roman" panose="02020603050405020304" pitchFamily="18" charset="0"/>
              </a:rPr>
              <a:t>cooperation</a:t>
            </a:r>
            <a:r>
              <a:rPr lang="hu-HU" altLang="zh-CN" sz="2400" dirty="0">
                <a:latin typeface="Times New Roman" panose="02020603050405020304" pitchFamily="18" charset="0"/>
              </a:rPr>
              <a:t>: Kornélia Buday – Dávid Somfai Kara. Budapest, Akadémiai Kiadó 2008. pp. 153–163.</a:t>
            </a:r>
          </a:p>
          <a:p>
            <a:pPr>
              <a:lnSpc>
                <a:spcPct val="90000"/>
              </a:lnSpc>
            </a:pPr>
            <a:r>
              <a:rPr lang="hu-HU" altLang="zh-CN" sz="2400" dirty="0">
                <a:latin typeface="Times New Roman" panose="02020603050405020304" pitchFamily="18" charset="0"/>
              </a:rPr>
              <a:t>Birtalan, Ágnes: The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Shaman</a:t>
            </a:r>
            <a:r>
              <a:rPr lang="hu-HU" altLang="zh-CN" sz="2400" dirty="0">
                <a:latin typeface="Times New Roman" panose="02020603050405020304" pitchFamily="18" charset="0"/>
              </a:rPr>
              <a:t>(ess) – </a:t>
            </a:r>
            <a:r>
              <a:rPr lang="hu-HU" altLang="zh-CN" sz="2400" dirty="0" err="1">
                <a:latin typeface="Times New Roman" panose="02020603050405020304" pitchFamily="18" charset="0"/>
              </a:rPr>
              <a:t>the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Performer</a:t>
            </a:r>
            <a:r>
              <a:rPr lang="hu-HU" altLang="zh-CN" sz="2400" dirty="0">
                <a:latin typeface="Times New Roman" panose="02020603050405020304" pitchFamily="18" charset="0"/>
              </a:rPr>
              <a:t>. </a:t>
            </a:r>
            <a:r>
              <a:rPr lang="hu-HU" altLang="zh-CN" sz="2400" dirty="0" err="1">
                <a:latin typeface="Times New Roman" panose="02020603050405020304" pitchFamily="18" charset="0"/>
              </a:rPr>
              <a:t>Examples</a:t>
            </a:r>
            <a:r>
              <a:rPr lang="hu-HU" altLang="zh-CN" sz="2400" dirty="0">
                <a:latin typeface="Times New Roman" panose="02020603050405020304" pitchFamily="18" charset="0"/>
              </a:rPr>
              <a:t> of </a:t>
            </a:r>
            <a:r>
              <a:rPr lang="hu-HU" altLang="zh-CN" sz="2400" dirty="0" err="1">
                <a:latin typeface="Times New Roman" panose="02020603050405020304" pitchFamily="18" charset="0"/>
              </a:rPr>
              <a:t>the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Activities</a:t>
            </a:r>
            <a:r>
              <a:rPr lang="hu-HU" altLang="zh-CN" sz="2400" dirty="0">
                <a:latin typeface="Times New Roman" panose="02020603050405020304" pitchFamily="18" charset="0"/>
              </a:rPr>
              <a:t> and Life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Stories</a:t>
            </a:r>
            <a:r>
              <a:rPr lang="hu-HU" altLang="zh-CN" sz="2400" dirty="0">
                <a:latin typeface="Times New Roman" panose="02020603050405020304" pitchFamily="18" charset="0"/>
              </a:rPr>
              <a:t> of </a:t>
            </a:r>
            <a:r>
              <a:rPr lang="hu-HU" altLang="zh-CN" sz="2400" dirty="0" err="1">
                <a:latin typeface="Times New Roman" panose="02020603050405020304" pitchFamily="18" charset="0"/>
              </a:rPr>
              <a:t>Darkhad</a:t>
            </a:r>
            <a:r>
              <a:rPr lang="hu-HU" altLang="zh-CN" sz="2400" dirty="0">
                <a:latin typeface="Times New Roman" panose="02020603050405020304" pitchFamily="18" charset="0"/>
              </a:rPr>
              <a:t> Mongolian </a:t>
            </a:r>
            <a:r>
              <a:rPr lang="hu-HU" altLang="zh-CN" sz="2400" dirty="0" err="1">
                <a:latin typeface="Times New Roman" panose="02020603050405020304" pitchFamily="18" charset="0"/>
              </a:rPr>
              <a:t>Shamanesses</a:t>
            </a:r>
            <a:r>
              <a:rPr lang="hu-HU" altLang="zh-CN" sz="2400" dirty="0">
                <a:latin typeface="Times New Roman" panose="02020603050405020304" pitchFamily="18" charset="0"/>
              </a:rPr>
              <a:t>. In: </a:t>
            </a:r>
            <a:r>
              <a:rPr lang="hu-HU" altLang="zh-CN" sz="2400" i="1" dirty="0" err="1">
                <a:latin typeface="Times New Roman" panose="02020603050405020304" pitchFamily="18" charset="0"/>
              </a:rPr>
              <a:t>Shaman</a:t>
            </a:r>
            <a:r>
              <a:rPr lang="hu-HU" altLang="zh-CN" sz="2400" dirty="0">
                <a:latin typeface="Times New Roman" panose="02020603050405020304" pitchFamily="18" charset="0"/>
              </a:rPr>
              <a:t> </a:t>
            </a:r>
            <a:r>
              <a:rPr lang="hu-HU" altLang="zh-CN" sz="2400" dirty="0" err="1">
                <a:latin typeface="Times New Roman" panose="02020603050405020304" pitchFamily="18" charset="0"/>
              </a:rPr>
              <a:t>Vol</a:t>
            </a:r>
            <a:r>
              <a:rPr lang="hu-HU" altLang="zh-CN" sz="2400" dirty="0">
                <a:latin typeface="Times New Roman" panose="02020603050405020304" pitchFamily="18" charset="0"/>
              </a:rPr>
              <a:t>. 15. (2007 Spring/</a:t>
            </a:r>
            <a:r>
              <a:rPr lang="hu-HU" altLang="zh-CN" sz="2400" dirty="0" err="1">
                <a:latin typeface="Times New Roman" panose="02020603050405020304" pitchFamily="18" charset="0"/>
              </a:rPr>
              <a:t>Autumn</a:t>
            </a:r>
            <a:r>
              <a:rPr lang="hu-HU" altLang="zh-CN" sz="2400" dirty="0">
                <a:latin typeface="Times New Roman" panose="02020603050405020304" pitchFamily="18" charset="0"/>
              </a:rPr>
              <a:t>) pp. 69–86</a:t>
            </a:r>
            <a:r>
              <a:rPr lang="hu-HU" altLang="zh-CN" sz="2800" dirty="0"/>
              <a:t>. </a:t>
            </a:r>
            <a:r>
              <a:rPr lang="hu-HU" altLang="zh-CN" dirty="0"/>
              <a:t> </a:t>
            </a:r>
            <a:r>
              <a:rPr lang="hu-HU" altLang="hu-HU" dirty="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E3D445F-F46A-4601-BC41-8B30A9E21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r>
              <a:rPr lang="hu-HU" altLang="hu-HU" sz="2800">
                <a:latin typeface="Times New Roman" panose="02020603050405020304" pitchFamily="18" charset="0"/>
              </a:rPr>
              <a:t>Szöveghagyomány (forrás: expedíció)</a:t>
            </a:r>
            <a:endParaRPr lang="en-US" altLang="hu-HU" sz="2800">
              <a:latin typeface="Times New Roman" panose="02020603050405020304" pitchFamily="18" charset="0"/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EF60184-020A-40E5-8B33-835BC5879B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hu-HU" altLang="hu-HU" sz="2400">
                <a:latin typeface="Times New Roman" panose="02020603050405020304" pitchFamily="18" charset="0"/>
              </a:rPr>
              <a:t>A szöveg fogalma.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Rituális szöveg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Interjú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Bármely közlés</a:t>
            </a:r>
          </a:p>
          <a:p>
            <a:r>
              <a:rPr lang="hu-HU" altLang="hu-HU" sz="2400">
                <a:latin typeface="Times New Roman" panose="02020603050405020304" pitchFamily="18" charset="0"/>
              </a:rPr>
              <a:t>Tipológia: </a:t>
            </a:r>
          </a:p>
          <a:p>
            <a:r>
              <a:rPr lang="hu-HU" altLang="zh-CN" sz="2400">
                <a:latin typeface="Times New Roman" panose="02020603050405020304" pitchFamily="18" charset="0"/>
              </a:rPr>
              <a:t>Birtalan, Ágnes: Mongol sámánszövegek műfaji kérdései. Tipológiai áttekintés. In: </a:t>
            </a:r>
            <a:r>
              <a:rPr lang="hu-HU" altLang="zh-CN" sz="2400" i="1">
                <a:latin typeface="Times New Roman" panose="02020603050405020304" pitchFamily="18" charset="0"/>
              </a:rPr>
              <a:t>Mir-Susnē-xum. Tanulmánykötet Hoppál Mihály tiszteletére</a:t>
            </a:r>
            <a:r>
              <a:rPr lang="hu-HU" altLang="zh-CN" sz="2400">
                <a:latin typeface="Times New Roman" panose="02020603050405020304" pitchFamily="18" charset="0"/>
              </a:rPr>
              <a:t>. Szerk. Csonka-Takács E. – Czövek J. – Takács András. Budapest, Akadémiai Kiadó 2002. pp. 852–863.</a:t>
            </a:r>
            <a:endParaRPr lang="hu-HU" altLang="zh-CN" sz="2400"/>
          </a:p>
          <a:p>
            <a:endParaRPr lang="hu-HU" altLang="hu-HU"/>
          </a:p>
          <a:p>
            <a:endParaRPr lang="hu-HU" altLang="hu-HU"/>
          </a:p>
          <a:p>
            <a:endParaRPr lang="en-US" altLang="hu-H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C4BD25-CCA2-4041-9739-0E9E39B54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234950"/>
          </a:xfrm>
        </p:spPr>
        <p:txBody>
          <a:bodyPr rtlCol="0">
            <a:noAutofit/>
          </a:bodyPr>
          <a:lstStyle/>
          <a:p>
            <a:pPr defTabSz="457207" fontAlgn="auto">
              <a:spcAft>
                <a:spcPts val="0"/>
              </a:spcAft>
              <a:defRPr/>
            </a:pPr>
            <a:r>
              <a:rPr lang="hu-HU" altLang="hu-HU" sz="3600" b="1" dirty="0" err="1">
                <a:latin typeface="Times New Roman" panose="02020603050405020304" pitchFamily="18" charset="0"/>
              </a:rPr>
              <a:t>Dayan</a:t>
            </a:r>
            <a:r>
              <a:rPr lang="hu-HU" altLang="hu-HU" sz="3600" b="1" dirty="0">
                <a:latin typeface="Times New Roman" panose="02020603050405020304" pitchFamily="18" charset="0"/>
              </a:rPr>
              <a:t> </a:t>
            </a:r>
            <a:r>
              <a:rPr lang="hu-HU" altLang="hu-HU" sz="3600" b="1" dirty="0" err="1">
                <a:latin typeface="Times New Roman" panose="02020603050405020304" pitchFamily="18" charset="0"/>
              </a:rPr>
              <a:t>deerh</a:t>
            </a:r>
            <a:r>
              <a:rPr lang="hu-HU" altLang="hu-HU" sz="3600" b="1" dirty="0">
                <a:latin typeface="Times New Roman" panose="02020603050405020304" pitchFamily="18" charset="0"/>
              </a:rPr>
              <a:t> hívóéneke</a:t>
            </a:r>
            <a:endParaRPr lang="en-US" altLang="hu-HU" sz="3600" b="1" dirty="0">
              <a:latin typeface="Times New Roman" panose="02020603050405020304" pitchFamily="18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7D5FB1C-1B49-49A3-82A3-B81C1727BE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5060032"/>
          </a:xfrm>
        </p:spPr>
        <p:txBody>
          <a:bodyPr numCol="2" rtlCol="0">
            <a:normAutofit/>
          </a:bodyPr>
          <a:lstStyle/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Fejem tetejét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Félelmetes </a:t>
            </a:r>
            <a:r>
              <a:rPr lang="hu-HU" altLang="hu-HU" dirty="0" err="1"/>
              <a:t>Vadzsrapáni</a:t>
            </a:r>
            <a:r>
              <a:rPr lang="hu-HU" altLang="hu-HU" dirty="0"/>
              <a:t>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Válli részemet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Védő hetvenhét </a:t>
            </a:r>
            <a:r>
              <a:rPr lang="hu-HU" altLang="hu-HU" dirty="0" err="1"/>
              <a:t>Mahakála</a:t>
            </a:r>
            <a:r>
              <a:rPr lang="hu-HU" altLang="hu-HU" dirty="0"/>
              <a:t>, 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Testem közepét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Tengernyi fekete és fehér isten,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Alsó testemet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Alant élő sárkány kánok,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Mind, mind elfoglalják!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Hej, kánom, szent </a:t>
            </a:r>
            <a:r>
              <a:rPr lang="hu-HU" altLang="hu-HU" dirty="0" err="1"/>
              <a:t>Dajan</a:t>
            </a:r>
            <a:r>
              <a:rPr lang="hu-HU" altLang="hu-HU" dirty="0"/>
              <a:t> </a:t>
            </a:r>
            <a:r>
              <a:rPr lang="hu-HU" altLang="hu-HU" dirty="0" err="1"/>
              <a:t>Dérh</a:t>
            </a:r>
            <a:r>
              <a:rPr lang="hu-HU" altLang="hu-HU" dirty="0"/>
              <a:t>!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Hegymagasnak barlangjában kánasszonyod rejted,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 err="1"/>
              <a:t>Örgő</a:t>
            </a:r>
            <a:r>
              <a:rPr lang="hu-HU" altLang="hu-HU" dirty="0"/>
              <a:t> folyó szájánál,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Űr folyónak széles dombján,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Magadat is változtattad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 err="1"/>
              <a:t>Kebele</a:t>
            </a:r>
            <a:r>
              <a:rPr lang="hu-HU" altLang="hu-HU" dirty="0"/>
              <a:t> bronz-kő,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Tompora kemény kő,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Oszlopos kőszoborrá. – Így szól a te történeted.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Hívlak, szólítalak téged,</a:t>
            </a: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hu-HU" altLang="hu-HU" dirty="0"/>
              <a:t>Hej, kánom, szent </a:t>
            </a:r>
            <a:r>
              <a:rPr lang="hu-HU" altLang="hu-HU" dirty="0" err="1"/>
              <a:t>Dajan</a:t>
            </a:r>
            <a:r>
              <a:rPr lang="hu-HU" altLang="hu-HU" dirty="0"/>
              <a:t> </a:t>
            </a:r>
            <a:r>
              <a:rPr lang="hu-HU" altLang="hu-HU" dirty="0" err="1"/>
              <a:t>Dérh</a:t>
            </a:r>
            <a:r>
              <a:rPr lang="hu-HU" altLang="hu-HU" dirty="0"/>
              <a:t>!</a:t>
            </a:r>
            <a:r>
              <a:rPr lang="en-US" altLang="hu-HU" dirty="0"/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E8B0C7E-8441-4963-A29C-BAEF11642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75779" name="Picture 3" descr="Bayar 1999 UB">
            <a:extLst>
              <a:ext uri="{FF2B5EF4-FFF2-40B4-BE49-F238E27FC236}">
                <a16:creationId xmlns:a16="http://schemas.microsoft.com/office/drawing/2014/main" id="{C75F4C58-D739-4A1A-8BB9-E7A36BD17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38" y="0"/>
            <a:ext cx="4500562" cy="6669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DC591E84-3992-4D0B-9EF1-743215F79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76803" name="Picture 3" descr="Baljir oltar col">
            <a:extLst>
              <a:ext uri="{FF2B5EF4-FFF2-40B4-BE49-F238E27FC236}">
                <a16:creationId xmlns:a16="http://schemas.microsoft.com/office/drawing/2014/main" id="{A7D4E327-F7A5-4A1F-A9DB-7ABEA4DD53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550" y="0"/>
            <a:ext cx="4586288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7">
            <a:extLst>
              <a:ext uri="{FF2B5EF4-FFF2-40B4-BE49-F238E27FC236}">
                <a16:creationId xmlns:a16="http://schemas.microsoft.com/office/drawing/2014/main" id="{83E555A3-DB92-4880-AE72-F040DE4AB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ím 1">
            <a:extLst>
              <a:ext uri="{FF2B5EF4-FFF2-40B4-BE49-F238E27FC236}">
                <a16:creationId xmlns:a16="http://schemas.microsoft.com/office/drawing/2014/main" id="{CED776DE-9BD2-4CB4-B745-6E5A595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hu-HU"/>
          </a:p>
        </p:txBody>
      </p:sp>
      <p:pic>
        <p:nvPicPr>
          <p:cNvPr id="11268" name="Tartalom helye 6">
            <a:extLst>
              <a:ext uri="{FF2B5EF4-FFF2-40B4-BE49-F238E27FC236}">
                <a16:creationId xmlns:a16="http://schemas.microsoft.com/office/drawing/2014/main" id="{9A6ECC94-36E1-44EA-9BAA-4AF747D66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975" y="3924300"/>
            <a:ext cx="6724650" cy="2879725"/>
          </a:xfrm>
        </p:spPr>
      </p:pic>
      <p:pic>
        <p:nvPicPr>
          <p:cNvPr id="11269" name="Kép 3">
            <a:extLst>
              <a:ext uri="{FF2B5EF4-FFF2-40B4-BE49-F238E27FC236}">
                <a16:creationId xmlns:a16="http://schemas.microsoft.com/office/drawing/2014/main" id="{4FFDCA9D-3B48-4B5F-B9C8-672224353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144588"/>
            <a:ext cx="362426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DF6D613-F4EB-4A21-BAB0-F011F5376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77827" name="Picture 3" descr="Kurlee jalbiral">
            <a:extLst>
              <a:ext uri="{FF2B5EF4-FFF2-40B4-BE49-F238E27FC236}">
                <a16:creationId xmlns:a16="http://schemas.microsoft.com/office/drawing/2014/main" id="{9AD1221F-41CD-42FF-8ECA-8270DA5DCF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988" y="0"/>
            <a:ext cx="4911725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9792DE4-5358-4CA9-A1E6-CDC87F974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78851" name="Picture 3" descr="Dayan D">
            <a:extLst>
              <a:ext uri="{FF2B5EF4-FFF2-40B4-BE49-F238E27FC236}">
                <a16:creationId xmlns:a16="http://schemas.microsoft.com/office/drawing/2014/main" id="{644BB059-6D34-4032-A49D-182506A8FD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7063"/>
            <a:ext cx="8316913" cy="6203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>
            <a:extLst>
              <a:ext uri="{FF2B5EF4-FFF2-40B4-BE49-F238E27FC236}">
                <a16:creationId xmlns:a16="http://schemas.microsoft.com/office/drawing/2014/main" id="{C4AC97F4-51F6-4398-AFB4-0F5065C3E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52438"/>
            <a:ext cx="7991475" cy="889000"/>
          </a:xfrm>
        </p:spPr>
        <p:txBody>
          <a:bodyPr/>
          <a:lstStyle/>
          <a:p>
            <a:r>
              <a:rPr lang="hu-HU" altLang="hu-HU" sz="2400" dirty="0"/>
              <a:t>A képek forrása (utolsó megtekintés: 14.02.2022.)</a:t>
            </a:r>
            <a:endParaRPr lang="en-GB" altLang="hu-HU" sz="2400" dirty="0"/>
          </a:p>
        </p:txBody>
      </p:sp>
      <p:sp>
        <p:nvSpPr>
          <p:cNvPr id="79875" name="Tartalom helye 2">
            <a:extLst>
              <a:ext uri="{FF2B5EF4-FFF2-40B4-BE49-F238E27FC236}">
                <a16:creationId xmlns:a16="http://schemas.microsoft.com/office/drawing/2014/main" id="{6209E6D6-3F45-4DBB-9495-CA6EC522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341438"/>
            <a:ext cx="6854825" cy="4906962"/>
          </a:xfrm>
        </p:spPr>
        <p:txBody>
          <a:bodyPr/>
          <a:lstStyle/>
          <a:p>
            <a:r>
              <a:rPr lang="hu-HU" altLang="hu-HU" dirty="0"/>
              <a:t>Black </a:t>
            </a:r>
            <a:r>
              <a:rPr lang="hu-HU" altLang="hu-HU" dirty="0" err="1"/>
              <a:t>cat</a:t>
            </a:r>
            <a:r>
              <a:rPr lang="hu-HU" altLang="hu-HU" dirty="0"/>
              <a:t>. </a:t>
            </a:r>
            <a:r>
              <a:rPr lang="hu-HU" altLang="hu-HU" dirty="0">
                <a:hlinkClick r:id="rId2"/>
              </a:rPr>
              <a:t>https://www.thesprucepets.com/black-cat-folklore-554444</a:t>
            </a:r>
            <a:endParaRPr lang="hu-HU" altLang="hu-HU" dirty="0"/>
          </a:p>
          <a:p>
            <a:r>
              <a:rPr lang="hu-HU" altLang="hu-HU" dirty="0" err="1"/>
              <a:t>Lérák</a:t>
            </a:r>
            <a:r>
              <a:rPr lang="hu-HU" altLang="hu-HU" dirty="0"/>
              <a:t>. </a:t>
            </a:r>
            <a:r>
              <a:rPr lang="hu-HU" altLang="hu-HU" dirty="0">
                <a:hlinkClick r:id="rId3"/>
              </a:rPr>
              <a:t>https://www.rd.hu/Ezt_most_lekopogom</a:t>
            </a:r>
            <a:endParaRPr lang="hu-HU" altLang="hu-HU" dirty="0"/>
          </a:p>
          <a:p>
            <a:r>
              <a:rPr lang="hu-HU" altLang="hu-HU" dirty="0"/>
              <a:t>Tetrafóbia. https://boredomtherapy.com/s/tetraphobia-in-asian-cultures?as=799&amp;asv=1&amp;bdk=0</a:t>
            </a:r>
          </a:p>
          <a:p>
            <a:r>
              <a:rPr lang="hu-HU" altLang="hu-HU" dirty="0"/>
              <a:t>Törött tükör. </a:t>
            </a:r>
            <a:r>
              <a:rPr lang="hu-HU" altLang="hu-HU" dirty="0">
                <a:hlinkClick r:id="rId4"/>
              </a:rPr>
              <a:t>https://prostroyer.ru/hu/furniture/what-it-beats-at-superstitions-and-observations-what-to-do-with-a-broken-mirror/</a:t>
            </a:r>
            <a:endParaRPr lang="hu-HU" altLang="hu-HU" dirty="0"/>
          </a:p>
          <a:p>
            <a:endParaRPr lang="en-GB" alt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>
            <a:extLst>
              <a:ext uri="{FF2B5EF4-FFF2-40B4-BE49-F238E27FC236}">
                <a16:creationId xmlns:a16="http://schemas.microsoft.com/office/drawing/2014/main" id="{0EEBF00E-4A1A-4494-9191-8767FF31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hu-HU"/>
          </a:p>
        </p:txBody>
      </p:sp>
      <p:pic>
        <p:nvPicPr>
          <p:cNvPr id="12291" name="Tartalom helye 3">
            <a:extLst>
              <a:ext uri="{FF2B5EF4-FFF2-40B4-BE49-F238E27FC236}">
                <a16:creationId xmlns:a16="http://schemas.microsoft.com/office/drawing/2014/main" id="{385C7BE1-077A-4BAA-9A0A-CC0FA99BD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620713"/>
            <a:ext cx="7450137" cy="57594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>
            <a:extLst>
              <a:ext uri="{FF2B5EF4-FFF2-40B4-BE49-F238E27FC236}">
                <a16:creationId xmlns:a16="http://schemas.microsoft.com/office/drawing/2014/main" id="{F5C29BAB-C276-484E-89EF-18D26294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hu-HU"/>
          </a:p>
        </p:txBody>
      </p:sp>
      <p:sp>
        <p:nvSpPr>
          <p:cNvPr id="13315" name="Tartalom helye 2">
            <a:extLst>
              <a:ext uri="{FF2B5EF4-FFF2-40B4-BE49-F238E27FC236}">
                <a16:creationId xmlns:a16="http://schemas.microsoft.com/office/drawing/2014/main" id="{7B325736-EABD-4340-BDE8-6C5178118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hu-HU"/>
          </a:p>
        </p:txBody>
      </p:sp>
      <p:pic>
        <p:nvPicPr>
          <p:cNvPr id="13316" name="Kép 3">
            <a:extLst>
              <a:ext uri="{FF2B5EF4-FFF2-40B4-BE49-F238E27FC236}">
                <a16:creationId xmlns:a16="http://schemas.microsoft.com/office/drawing/2014/main" id="{1723D284-71F1-4491-A4EC-B010E7C37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489</TotalTime>
  <Words>2027</Words>
  <Application>Microsoft Office PowerPoint</Application>
  <PresentationFormat>Diavetítés a képernyőre (4:3 oldalarány)</PresentationFormat>
  <Paragraphs>165</Paragraphs>
  <Slides>72</Slides>
  <Notes>2</Notes>
  <HiddenSlides>0</HiddenSlides>
  <MMClips>5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80" baseType="lpstr">
      <vt:lpstr>Arial</vt:lpstr>
      <vt:lpstr>Century Gothic</vt:lpstr>
      <vt:lpstr>Symbol</vt:lpstr>
      <vt:lpstr>Times New Roman</vt:lpstr>
      <vt:lpstr>Wingdings</vt:lpstr>
      <vt:lpstr>Wingdings 3</vt:lpstr>
      <vt:lpstr>Ion</vt:lpstr>
      <vt:lpstr>Acrobat Document</vt:lpstr>
      <vt:lpstr>Sámánizmus és népvallás Bevezetés, velünk élő sámánizmus</vt:lpstr>
      <vt:lpstr>Forrás</vt:lpstr>
      <vt:lpstr>Szakirodalom</vt:lpstr>
      <vt:lpstr>PowerPoint-bemutató</vt:lpstr>
      <vt:lpstr>PowerPoint-bemutató</vt:lpstr>
      <vt:lpstr>Velünk élő sámánizmus</vt:lpstr>
      <vt:lpstr>PowerPoint-bemutató</vt:lpstr>
      <vt:lpstr>PowerPoint-bemutató</vt:lpstr>
      <vt:lpstr>PowerPoint-bemutató</vt:lpstr>
      <vt:lpstr>Forrás: Hiedelmek. https://www.rd.hu/Ezt_most_lekopogom (2023.02.14)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első sámánasszony (Forrás: Miért jön a nyárra tél?)  </vt:lpstr>
      <vt:lpstr>PowerPoint-bemutató</vt:lpstr>
      <vt:lpstr>A sámánizmus</vt:lpstr>
      <vt:lpstr>PowerPoint-bemutató</vt:lpstr>
      <vt:lpstr> A népvallás</vt:lpstr>
      <vt:lpstr>A sámánizmus és a hozzá kapcsolódó vallási és kultikus jelenségek mitológiai háttere (bibliográfia)</vt:lpstr>
      <vt:lpstr>A sámánizmus és a hozzá kapcsolódó vallási és kultikus jelenségek mitológiai háttere 1. </vt:lpstr>
      <vt:lpstr>Mitológia 2.</vt:lpstr>
      <vt:lpstr>Aitológiai mítoszok Forrás: Miért jön a nyárra a tél? A tűzisten </vt:lpstr>
      <vt:lpstr>Alapfogalmak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Állaltalakú lények a mitológiában</vt:lpstr>
      <vt:lpstr>PowerPoint-bemutató</vt:lpstr>
      <vt:lpstr>PowerPoint-bemutató</vt:lpstr>
      <vt:lpstr>PowerPoint-bemutató</vt:lpstr>
      <vt:lpstr>Alapfogalmak: lélek</vt:lpstr>
      <vt:lpstr>Alapfogalmak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Oltár</vt:lpstr>
      <vt:lpstr>PowerPoint-bemutató</vt:lpstr>
      <vt:lpstr>Terminológiai kérdések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Rituálé tipológia</vt:lpstr>
      <vt:lpstr>A sámánnáválás</vt:lpstr>
      <vt:lpstr>A sámán tevékenysége</vt:lpstr>
      <vt:lpstr>PowerPoint-bemutató</vt:lpstr>
      <vt:lpstr>PowerPoint-bemutató</vt:lpstr>
      <vt:lpstr>PowerPoint-bemutató</vt:lpstr>
      <vt:lpstr>PowerPoint-bemutató</vt:lpstr>
      <vt:lpstr>PowerPoint-bemutató</vt:lpstr>
      <vt:lpstr>Szakrális kommunikáció</vt:lpstr>
      <vt:lpstr>Szöveghagyomány (forrás: expedíció)</vt:lpstr>
      <vt:lpstr>Dayan deerh hívóéneke</vt:lpstr>
      <vt:lpstr>PowerPoint-bemutató</vt:lpstr>
      <vt:lpstr>PowerPoint-bemutató</vt:lpstr>
      <vt:lpstr>PowerPoint-bemutató</vt:lpstr>
      <vt:lpstr>PowerPoint-bemutató</vt:lpstr>
      <vt:lpstr>A képek forrása (utolsó megtekintés: 14.02.2022.)</vt:lpstr>
    </vt:vector>
  </TitlesOfParts>
  <Company>ELTE Belső-ázsiai Tanszék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 – Mongolian Expedition</dc:title>
  <dc:creator>Birtalan Ágnes</dc:creator>
  <cp:lastModifiedBy>Rákos Attila</cp:lastModifiedBy>
  <cp:revision>86</cp:revision>
  <dcterms:created xsi:type="dcterms:W3CDTF">2007-04-04T06:40:42Z</dcterms:created>
  <dcterms:modified xsi:type="dcterms:W3CDTF">2024-12-06T18:26:06Z</dcterms:modified>
</cp:coreProperties>
</file>